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8" r:id="rId3"/>
    <p:sldId id="257" r:id="rId4"/>
    <p:sldId id="258" r:id="rId5"/>
    <p:sldId id="259" r:id="rId6"/>
    <p:sldId id="260" r:id="rId7"/>
    <p:sldId id="261" r:id="rId8"/>
    <p:sldId id="262" r:id="rId9"/>
    <p:sldId id="264" r:id="rId10"/>
    <p:sldId id="263" r:id="rId11"/>
    <p:sldId id="269" r:id="rId12"/>
    <p:sldId id="270" r:id="rId13"/>
    <p:sldId id="265" r:id="rId14"/>
    <p:sldId id="266" r:id="rId15"/>
    <p:sldId id="267"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83"/>
    <p:restoredTop sz="69608"/>
  </p:normalViewPr>
  <p:slideViewPr>
    <p:cSldViewPr snapToGrid="0" snapToObjects="1">
      <p:cViewPr>
        <p:scale>
          <a:sx n="40" d="100"/>
          <a:sy n="40" d="100"/>
        </p:scale>
        <p:origin x="88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TW"/>
  <c:roundedCorners val="0"/>
  <c:style val="2"/>
  <c:chart>
    <c:autoTitleDeleted val="1"/>
    <c:plotArea>
      <c:layout>
        <c:manualLayout>
          <c:layoutTarget val="inner"/>
          <c:xMode val="edge"/>
          <c:yMode val="edge"/>
          <c:x val="0.14435999999999999"/>
          <c:y val="7.5599299999999994E-2"/>
          <c:w val="0.85063999999999995"/>
          <c:h val="0.80222099999999996"/>
        </c:manualLayout>
      </c:layout>
      <c:barChart>
        <c:barDir val="col"/>
        <c:grouping val="stacked"/>
        <c:varyColors val="0"/>
        <c:ser>
          <c:idx val="0"/>
          <c:order val="0"/>
          <c:tx>
            <c:strRef>
              <c:f>Sheet1!$A$2</c:f>
              <c:strCache>
                <c:ptCount val="1"/>
                <c:pt idx="0">
                  <c:v>商業周刊</c:v>
                </c:pt>
              </c:strCache>
            </c:strRef>
          </c:tx>
          <c:spPr>
            <a:solidFill>
              <a:srgbClr val="2E578C"/>
            </a:solidFill>
            <a:ln w="12700" cap="flat">
              <a:noFill/>
              <a:miter lim="400000"/>
            </a:ln>
            <a:effectLst/>
          </c:spPr>
          <c:invertIfNegative val="0"/>
          <c:cat>
            <c:strRef>
              <c:f>Sheet1!$B$1:$E$1</c:f>
              <c:strCache>
                <c:ptCount val="4"/>
                <c:pt idx="0">
                  <c:v>-1.1924</c:v>
                </c:pt>
                <c:pt idx="1">
                  <c:v>0.4787</c:v>
                </c:pt>
                <c:pt idx="2">
                  <c:v>0.0742</c:v>
                </c:pt>
                <c:pt idx="3">
                  <c:v>-1.9702</c:v>
                </c:pt>
              </c:strCache>
            </c:strRef>
          </c:cat>
          <c:val>
            <c:numRef>
              <c:f>Sheet1!$B$2:$E$2</c:f>
              <c:numCache>
                <c:formatCode>General</c:formatCode>
                <c:ptCount val="4"/>
                <c:pt idx="0">
                  <c:v>7.1999999999999998E-3</c:v>
                </c:pt>
                <c:pt idx="1">
                  <c:v>3.0700000000000002E-2</c:v>
                </c:pt>
                <c:pt idx="2">
                  <c:v>2.5600000000000001E-2</c:v>
                </c:pt>
                <c:pt idx="3">
                  <c:v>6.8999999999999999E-3</c:v>
                </c:pt>
              </c:numCache>
            </c:numRef>
          </c:val>
          <c:extLst>
            <c:ext xmlns:c16="http://schemas.microsoft.com/office/drawing/2014/chart" uri="{C3380CC4-5D6E-409C-BE32-E72D297353CC}">
              <c16:uniqueId val="{00000000-0420-D840-8F03-006C1C4FE9A3}"/>
            </c:ext>
          </c:extLst>
        </c:ser>
        <c:ser>
          <c:idx val="1"/>
          <c:order val="1"/>
          <c:tx>
            <c:strRef>
              <c:f>Sheet1!$A$3</c:f>
              <c:strCache>
                <c:ptCount val="1"/>
              </c:strCache>
            </c:strRef>
          </c:tx>
          <c:spPr>
            <a:solidFill>
              <a:srgbClr val="5D9648"/>
            </a:solidFill>
            <a:ln w="12700" cap="flat">
              <a:noFill/>
              <a:miter lim="400000"/>
            </a:ln>
            <a:effectLst/>
          </c:spPr>
          <c:invertIfNegative val="0"/>
          <c:cat>
            <c:strRef>
              <c:f>Sheet1!$B$1:$E$1</c:f>
              <c:strCache>
                <c:ptCount val="4"/>
                <c:pt idx="0">
                  <c:v>-1.1924</c:v>
                </c:pt>
                <c:pt idx="1">
                  <c:v>0.4787</c:v>
                </c:pt>
                <c:pt idx="2">
                  <c:v>0.0742</c:v>
                </c:pt>
                <c:pt idx="3">
                  <c:v>-1.9702</c:v>
                </c:pt>
              </c:strCache>
            </c:strRef>
          </c:cat>
          <c:val>
            <c:numRef>
              <c:f>Sheet1!$B$3:$E$3</c:f>
              <c:numCache>
                <c:formatCode>General</c:formatCode>
                <c:ptCount val="4"/>
              </c:numCache>
            </c:numRef>
          </c:val>
          <c:extLst>
            <c:ext xmlns:c16="http://schemas.microsoft.com/office/drawing/2014/chart" uri="{C3380CC4-5D6E-409C-BE32-E72D297353CC}">
              <c16:uniqueId val="{00000001-0420-D840-8F03-006C1C4FE9A3}"/>
            </c:ext>
          </c:extLst>
        </c:ser>
        <c:ser>
          <c:idx val="2"/>
          <c:order val="2"/>
          <c:tx>
            <c:strRef>
              <c:f>Sheet1!$A$4</c:f>
              <c:strCache>
                <c:ptCount val="1"/>
              </c:strCache>
            </c:strRef>
          </c:tx>
          <c:spPr>
            <a:solidFill>
              <a:srgbClr val="E7A13D"/>
            </a:solidFill>
            <a:ln w="12700" cap="flat">
              <a:noFill/>
              <a:miter lim="400000"/>
            </a:ln>
            <a:effectLst/>
          </c:spPr>
          <c:invertIfNegative val="0"/>
          <c:cat>
            <c:strRef>
              <c:f>Sheet1!$B$1:$E$1</c:f>
              <c:strCache>
                <c:ptCount val="4"/>
                <c:pt idx="0">
                  <c:v>-1.1924</c:v>
                </c:pt>
                <c:pt idx="1">
                  <c:v>0.4787</c:v>
                </c:pt>
                <c:pt idx="2">
                  <c:v>0.0742</c:v>
                </c:pt>
                <c:pt idx="3">
                  <c:v>-1.9702</c:v>
                </c:pt>
              </c:strCache>
            </c:strRef>
          </c:cat>
          <c:val>
            <c:numRef>
              <c:f>Sheet1!$B$4:$E$4</c:f>
              <c:numCache>
                <c:formatCode>General</c:formatCode>
                <c:ptCount val="4"/>
              </c:numCache>
            </c:numRef>
          </c:val>
          <c:extLst>
            <c:ext xmlns:c16="http://schemas.microsoft.com/office/drawing/2014/chart" uri="{C3380CC4-5D6E-409C-BE32-E72D297353CC}">
              <c16:uniqueId val="{00000002-0420-D840-8F03-006C1C4FE9A3}"/>
            </c:ext>
          </c:extLst>
        </c:ser>
        <c:dLbls>
          <c:showLegendKey val="0"/>
          <c:showVal val="0"/>
          <c:showCatName val="0"/>
          <c:showSerName val="0"/>
          <c:showPercent val="0"/>
          <c:showBubbleSize val="0"/>
        </c:dLbls>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3200" b="0" i="0" u="none" strike="noStrike">
                <a:solidFill>
                  <a:srgbClr val="535353"/>
                </a:solidFill>
                <a:latin typeface="Gill Sans Light"/>
              </a:defRPr>
            </a:pPr>
            <a:endParaRPr lang="zh-TW"/>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535353"/>
                </a:solidFill>
                <a:latin typeface="Gill Sans Light"/>
              </a:defRPr>
            </a:pPr>
            <a:endParaRPr lang="zh-TW"/>
          </a:p>
        </c:txPr>
        <c:crossAx val="2094734552"/>
        <c:crosses val="autoZero"/>
        <c:crossBetween val="between"/>
        <c:majorUnit val="0.01"/>
        <c:minorUnit val="5.0000000000000001E-3"/>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TW"/>
  <c:roundedCorners val="0"/>
  <c:style val="2"/>
  <c:chart>
    <c:autoTitleDeleted val="1"/>
    <c:plotArea>
      <c:layout>
        <c:manualLayout>
          <c:layoutTarget val="inner"/>
          <c:xMode val="edge"/>
          <c:yMode val="edge"/>
          <c:x val="0.17471500000000001"/>
          <c:y val="7.3107800000000001E-2"/>
          <c:w val="0.82028500000000004"/>
          <c:h val="0.80832700000000002"/>
        </c:manualLayout>
      </c:layout>
      <c:barChart>
        <c:barDir val="col"/>
        <c:grouping val="stacked"/>
        <c:varyColors val="0"/>
        <c:ser>
          <c:idx val="0"/>
          <c:order val="0"/>
          <c:tx>
            <c:strRef>
              <c:f>Sheet1!$A$2</c:f>
              <c:strCache>
                <c:ptCount val="1"/>
                <c:pt idx="0">
                  <c:v>今周刊</c:v>
                </c:pt>
              </c:strCache>
            </c:strRef>
          </c:tx>
          <c:spPr>
            <a:solidFill>
              <a:srgbClr val="2E578C"/>
            </a:solidFill>
            <a:ln w="12700" cap="flat">
              <a:noFill/>
              <a:miter lim="400000"/>
            </a:ln>
            <a:effectLst/>
          </c:spPr>
          <c:invertIfNegative val="0"/>
          <c:cat>
            <c:strRef>
              <c:f>Sheet1!$B$1:$E$1</c:f>
              <c:strCache>
                <c:ptCount val="4"/>
                <c:pt idx="0">
                  <c:v>0.3568</c:v>
                </c:pt>
                <c:pt idx="1">
                  <c:v>3.1125</c:v>
                </c:pt>
                <c:pt idx="2">
                  <c:v>1.0079</c:v>
                </c:pt>
                <c:pt idx="3">
                  <c:v>2.7311</c:v>
                </c:pt>
              </c:strCache>
            </c:strRef>
          </c:cat>
          <c:val>
            <c:numRef>
              <c:f>Sheet1!$B$2:$E$2</c:f>
              <c:numCache>
                <c:formatCode>General</c:formatCode>
                <c:ptCount val="4"/>
                <c:pt idx="0">
                  <c:v>5.7999999999999996E-3</c:v>
                </c:pt>
                <c:pt idx="1">
                  <c:v>2.75E-2</c:v>
                </c:pt>
                <c:pt idx="2">
                  <c:v>2.35E-2</c:v>
                </c:pt>
                <c:pt idx="3">
                  <c:v>2.5000000000000001E-2</c:v>
                </c:pt>
              </c:numCache>
            </c:numRef>
          </c:val>
          <c:extLst>
            <c:ext xmlns:c16="http://schemas.microsoft.com/office/drawing/2014/chart" uri="{C3380CC4-5D6E-409C-BE32-E72D297353CC}">
              <c16:uniqueId val="{00000000-EC83-0D4F-8F65-45CF14ECB26E}"/>
            </c:ext>
          </c:extLst>
        </c:ser>
        <c:ser>
          <c:idx val="1"/>
          <c:order val="1"/>
          <c:tx>
            <c:strRef>
              <c:f>Sheet1!$A$3</c:f>
            </c:strRef>
          </c:tx>
          <c:spPr>
            <a:solidFill>
              <a:srgbClr val="5D9648"/>
            </a:solidFill>
            <a:ln w="12700" cap="flat">
              <a:noFill/>
              <a:miter lim="400000"/>
            </a:ln>
            <a:effectLst/>
          </c:spPr>
          <c:invertIfNegative val="0"/>
          <c:cat>
            <c:strRef>
              <c:f>Sheet1!$B$1:$E$1</c:f>
              <c:strCache>
                <c:ptCount val="4"/>
                <c:pt idx="0">
                  <c:v>0.3568</c:v>
                </c:pt>
                <c:pt idx="1">
                  <c:v>3.1125</c:v>
                </c:pt>
                <c:pt idx="2">
                  <c:v>1.0079</c:v>
                </c:pt>
                <c:pt idx="3">
                  <c:v>2.7311</c:v>
                </c:pt>
              </c:strCache>
            </c:strRef>
          </c:cat>
          <c:val>
            <c:numRef>
              <c:f>Sheet1!$B$3:$E$3</c:f>
            </c:numRef>
          </c:val>
          <c:extLst>
            <c:ext xmlns:c16="http://schemas.microsoft.com/office/drawing/2014/chart" uri="{C3380CC4-5D6E-409C-BE32-E72D297353CC}">
              <c16:uniqueId val="{00000001-EC83-0D4F-8F65-45CF14ECB26E}"/>
            </c:ext>
          </c:extLst>
        </c:ser>
        <c:ser>
          <c:idx val="2"/>
          <c:order val="2"/>
          <c:tx>
            <c:strRef>
              <c:f>Sheet1!$A$4</c:f>
            </c:strRef>
          </c:tx>
          <c:spPr>
            <a:solidFill>
              <a:srgbClr val="E7A13D"/>
            </a:solidFill>
            <a:ln w="12700" cap="flat">
              <a:noFill/>
              <a:miter lim="400000"/>
            </a:ln>
            <a:effectLst/>
          </c:spPr>
          <c:invertIfNegative val="0"/>
          <c:cat>
            <c:strRef>
              <c:f>Sheet1!$B$1:$E$1</c:f>
              <c:strCache>
                <c:ptCount val="4"/>
                <c:pt idx="0">
                  <c:v>0.3568</c:v>
                </c:pt>
                <c:pt idx="1">
                  <c:v>3.1125</c:v>
                </c:pt>
                <c:pt idx="2">
                  <c:v>1.0079</c:v>
                </c:pt>
                <c:pt idx="3">
                  <c:v>2.7311</c:v>
                </c:pt>
              </c:strCache>
            </c:strRef>
          </c:cat>
          <c:val>
            <c:numRef>
              <c:f>Sheet1!$B$4:$E$4</c:f>
            </c:numRef>
          </c:val>
          <c:extLst>
            <c:ext xmlns:c16="http://schemas.microsoft.com/office/drawing/2014/chart" uri="{C3380CC4-5D6E-409C-BE32-E72D297353CC}">
              <c16:uniqueId val="{00000002-EC83-0D4F-8F65-45CF14ECB26E}"/>
            </c:ext>
          </c:extLst>
        </c:ser>
        <c:dLbls>
          <c:showLegendKey val="0"/>
          <c:showVal val="0"/>
          <c:showCatName val="0"/>
          <c:showSerName val="0"/>
          <c:showPercent val="0"/>
          <c:showBubbleSize val="0"/>
        </c:dLbls>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3200" b="0" i="0" u="none" strike="noStrike">
                <a:solidFill>
                  <a:srgbClr val="535353"/>
                </a:solidFill>
                <a:latin typeface="Gill Sans Light"/>
              </a:defRPr>
            </a:pPr>
            <a:endParaRPr lang="zh-TW"/>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535353"/>
                </a:solidFill>
                <a:latin typeface="Gill Sans Light"/>
              </a:defRPr>
            </a:pPr>
            <a:endParaRPr lang="zh-TW"/>
          </a:p>
        </c:txPr>
        <c:crossAx val="2094734552"/>
        <c:crosses val="autoZero"/>
        <c:crossBetween val="between"/>
        <c:majorUnit val="7.4999999999999997E-3"/>
        <c:minorUnit val="3.7499999999999999E-3"/>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TW"/>
  <c:roundedCorners val="0"/>
  <c:style val="2"/>
  <c:chart>
    <c:autoTitleDeleted val="1"/>
    <c:plotArea>
      <c:layout>
        <c:manualLayout>
          <c:layoutTarget val="inner"/>
          <c:xMode val="edge"/>
          <c:yMode val="edge"/>
          <c:x val="0.18374399999999999"/>
          <c:y val="7.5060299999999996E-2"/>
          <c:w val="0.81125599999999998"/>
          <c:h val="0.80354199999999998"/>
        </c:manualLayout>
      </c:layout>
      <c:barChart>
        <c:barDir val="col"/>
        <c:grouping val="stacked"/>
        <c:varyColors val="0"/>
        <c:ser>
          <c:idx val="0"/>
          <c:order val="0"/>
          <c:tx>
            <c:strRef>
              <c:f>Sheet1!$A$2</c:f>
              <c:strCache>
                <c:ptCount val="1"/>
                <c:pt idx="0">
                  <c:v>天下雜誌</c:v>
                </c:pt>
              </c:strCache>
            </c:strRef>
          </c:tx>
          <c:spPr>
            <a:solidFill>
              <a:srgbClr val="808785"/>
            </a:solidFill>
            <a:ln w="12700" cap="flat">
              <a:noFill/>
              <a:miter lim="400000"/>
            </a:ln>
            <a:effectLst/>
          </c:spPr>
          <c:invertIfNegative val="0"/>
          <c:cat>
            <c:strRef>
              <c:f>Sheet1!$B$1:$E$1</c:f>
              <c:strCache>
                <c:ptCount val="4"/>
                <c:pt idx="0">
                  <c:v>-8.0396</c:v>
                </c:pt>
                <c:pt idx="1">
                  <c:v>-1.2905</c:v>
                </c:pt>
                <c:pt idx="2">
                  <c:v>-3.2147</c:v>
                </c:pt>
                <c:pt idx="3">
                  <c:v>6.2365</c:v>
                </c:pt>
              </c:strCache>
            </c:strRef>
          </c:cat>
          <c:val>
            <c:numRef>
              <c:f>Sheet1!$B$2:$E$2</c:f>
              <c:numCache>
                <c:formatCode>General</c:formatCode>
                <c:ptCount val="4"/>
                <c:pt idx="0">
                  <c:v>8.0000000000000002E-3</c:v>
                </c:pt>
                <c:pt idx="1">
                  <c:v>1.4800000000000001E-2</c:v>
                </c:pt>
                <c:pt idx="2">
                  <c:v>6.6E-3</c:v>
                </c:pt>
                <c:pt idx="3">
                  <c:v>-1E-3</c:v>
                </c:pt>
              </c:numCache>
            </c:numRef>
          </c:val>
          <c:extLst>
            <c:ext xmlns:c16="http://schemas.microsoft.com/office/drawing/2014/chart" uri="{C3380CC4-5D6E-409C-BE32-E72D297353CC}">
              <c16:uniqueId val="{00000000-848C-174C-AF49-9FBA8AD7D9B2}"/>
            </c:ext>
          </c:extLst>
        </c:ser>
        <c:ser>
          <c:idx val="1"/>
          <c:order val="1"/>
          <c:tx>
            <c:strRef>
              <c:f>Sheet1!$A$3</c:f>
            </c:strRef>
          </c:tx>
          <c:spPr>
            <a:solidFill>
              <a:srgbClr val="AB1802"/>
            </a:solidFill>
            <a:ln w="12700" cap="flat">
              <a:noFill/>
              <a:miter lim="400000"/>
            </a:ln>
            <a:effectLst/>
          </c:spPr>
          <c:invertIfNegative val="0"/>
          <c:cat>
            <c:strRef>
              <c:f>Sheet1!$B$1:$E$1</c:f>
              <c:strCache>
                <c:ptCount val="4"/>
                <c:pt idx="0">
                  <c:v>-8.0396</c:v>
                </c:pt>
                <c:pt idx="1">
                  <c:v>-1.2905</c:v>
                </c:pt>
                <c:pt idx="2">
                  <c:v>-3.2147</c:v>
                </c:pt>
                <c:pt idx="3">
                  <c:v>6.2365</c:v>
                </c:pt>
              </c:strCache>
            </c:strRef>
          </c:cat>
          <c:val>
            <c:numRef>
              <c:f>Sheet1!$B$3:$E$3</c:f>
            </c:numRef>
          </c:val>
          <c:extLst>
            <c:ext xmlns:c16="http://schemas.microsoft.com/office/drawing/2014/chart" uri="{C3380CC4-5D6E-409C-BE32-E72D297353CC}">
              <c16:uniqueId val="{00000001-848C-174C-AF49-9FBA8AD7D9B2}"/>
            </c:ext>
          </c:extLst>
        </c:ser>
        <c:ser>
          <c:idx val="2"/>
          <c:order val="2"/>
          <c:tx>
            <c:strRef>
              <c:f>Sheet1!$A$4</c:f>
            </c:strRef>
          </c:tx>
          <c:spPr>
            <a:solidFill>
              <a:srgbClr val="B4B4B4"/>
            </a:solidFill>
            <a:ln w="12700" cap="flat">
              <a:noFill/>
              <a:miter lim="400000"/>
            </a:ln>
            <a:effectLst/>
          </c:spPr>
          <c:invertIfNegative val="0"/>
          <c:cat>
            <c:strRef>
              <c:f>Sheet1!$B$1:$E$1</c:f>
              <c:strCache>
                <c:ptCount val="4"/>
                <c:pt idx="0">
                  <c:v>-8.0396</c:v>
                </c:pt>
                <c:pt idx="1">
                  <c:v>-1.2905</c:v>
                </c:pt>
                <c:pt idx="2">
                  <c:v>-3.2147</c:v>
                </c:pt>
                <c:pt idx="3">
                  <c:v>6.2365</c:v>
                </c:pt>
              </c:strCache>
            </c:strRef>
          </c:cat>
          <c:val>
            <c:numRef>
              <c:f>Sheet1!$B$4:$E$4</c:f>
            </c:numRef>
          </c:val>
          <c:extLst>
            <c:ext xmlns:c16="http://schemas.microsoft.com/office/drawing/2014/chart" uri="{C3380CC4-5D6E-409C-BE32-E72D297353CC}">
              <c16:uniqueId val="{00000002-848C-174C-AF49-9FBA8AD7D9B2}"/>
            </c:ext>
          </c:extLst>
        </c:ser>
        <c:dLbls>
          <c:showLegendKey val="0"/>
          <c:showVal val="0"/>
          <c:showCatName val="0"/>
          <c:showSerName val="0"/>
          <c:showPercent val="0"/>
          <c:showBubbleSize val="0"/>
        </c:dLbls>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3200" b="0" i="0" u="none" strike="noStrike">
                <a:solidFill>
                  <a:srgbClr val="535353"/>
                </a:solidFill>
                <a:latin typeface="Gill Sans Light"/>
              </a:defRPr>
            </a:pPr>
            <a:endParaRPr lang="zh-TW"/>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535353"/>
                </a:solidFill>
                <a:latin typeface="Gill Sans Light"/>
              </a:defRPr>
            </a:pPr>
            <a:endParaRPr lang="zh-TW"/>
          </a:p>
        </c:txPr>
        <c:crossAx val="2094734552"/>
        <c:crosses val="autoZero"/>
        <c:crossBetween val="between"/>
        <c:majorUnit val="5.0000000000000001E-3"/>
        <c:minorUnit val="2.5000000000000001E-3"/>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各位評審大家好我們是</a:t>
            </a:r>
            <a:r>
              <a:rPr lang="en" altLang="zh-TW" sz="2200" b="0" i="0" u="none" strike="noStrike" dirty="0" err="1">
                <a:effectLst/>
                <a:latin typeface="Helvetica Neue"/>
                <a:ea typeface="Helvetica Neue"/>
                <a:cs typeface="Helvetica Neue"/>
                <a:sym typeface="Helvetica Neue"/>
              </a:rPr>
              <a:t>CieL</a:t>
            </a:r>
            <a:endParaRPr kumimoji="1" lang="zh-TW" altLang="en-US" dirty="0"/>
          </a:p>
        </p:txBody>
      </p:sp>
    </p:spTree>
    <p:extLst>
      <p:ext uri="{BB962C8B-B14F-4D97-AF65-F5344CB8AC3E}">
        <p14:creationId xmlns:p14="http://schemas.microsoft.com/office/powerpoint/2010/main" val="291829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因此我們透過</a:t>
            </a:r>
            <a:r>
              <a:rPr lang="en-US" altLang="zh-TW" sz="2200" b="0" i="0" u="none" strike="noStrike" dirty="0">
                <a:effectLst/>
                <a:latin typeface="Helvetica Neue"/>
                <a:ea typeface="Helvetica Neue"/>
                <a:cs typeface="Helvetica Neue"/>
                <a:sym typeface="Helvetica Neue"/>
              </a:rPr>
              <a:t>200000</a:t>
            </a:r>
            <a:r>
              <a:rPr lang="zh-TW" altLang="en-US" sz="2200" b="0" i="0" u="none" strike="noStrike" dirty="0">
                <a:effectLst/>
                <a:latin typeface="Helvetica Neue"/>
                <a:ea typeface="Helvetica Neue"/>
                <a:cs typeface="Helvetica Neue"/>
                <a:sym typeface="Helvetica Neue"/>
              </a:rPr>
              <a:t>比網路新聞及廣告的文本資料 透過文本立場檢索技術來分析出他對房價指數的影響 並建立一個 </a:t>
            </a:r>
            <a:r>
              <a:rPr lang="en" altLang="zh-TW" sz="2200" b="0" i="0" u="none" strike="noStrike" dirty="0" err="1">
                <a:effectLst/>
                <a:latin typeface="Helvetica Neue"/>
                <a:ea typeface="Helvetica Neue"/>
                <a:cs typeface="Helvetica Neue"/>
                <a:sym typeface="Helvetica Neue"/>
              </a:rPr>
              <a:t>Rnn</a:t>
            </a:r>
            <a:r>
              <a:rPr lang="zh-TW" altLang="en-US" sz="2200" b="0" i="0" u="none" strike="noStrike" dirty="0">
                <a:effectLst/>
                <a:latin typeface="Helvetica Neue"/>
                <a:ea typeface="Helvetica Neue"/>
                <a:cs typeface="Helvetica Neue"/>
                <a:sym typeface="Helvetica Neue"/>
              </a:rPr>
              <a:t>模型來對應到未來一年的房價指數</a:t>
            </a:r>
            <a:endParaRPr lang="en-US" altLang="zh-TW" sz="2200" b="0" i="0" u="none" strike="noStrike" dirty="0">
              <a:effectLst/>
              <a:latin typeface="Helvetica Neue"/>
              <a:ea typeface="Helvetica Neue"/>
              <a:cs typeface="Helvetica Neue"/>
              <a:sym typeface="Helvetica Neue"/>
            </a:endParaRPr>
          </a:p>
          <a:p>
            <a:endParaRPr kumimoji="1"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接著我們需要另外一個深度神經網路來幫我們將房價指數與房價去做對應 所以我們可以就可以吧我們所預測的房價指數丟到這套模型 就能對未來的房價做出預測了</a:t>
            </a:r>
            <a:endParaRPr kumimoji="1" lang="zh-TW" altLang="en-US" dirty="0"/>
          </a:p>
        </p:txBody>
      </p:sp>
    </p:spTree>
    <p:extLst>
      <p:ext uri="{BB962C8B-B14F-4D97-AF65-F5344CB8AC3E}">
        <p14:creationId xmlns:p14="http://schemas.microsoft.com/office/powerpoint/2010/main" val="1905565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那這個架構的成果是如何呢 這是我們的實驗結果我可以看到在未加入這套系統之前 這個地區的誤差會超過</a:t>
            </a:r>
            <a:r>
              <a:rPr lang="en-US" altLang="zh-TW" sz="2200" b="0" i="0" u="none" strike="noStrike" dirty="0">
                <a:effectLst/>
                <a:latin typeface="Helvetica Neue"/>
                <a:ea typeface="Helvetica Neue"/>
                <a:cs typeface="Helvetica Neue"/>
                <a:sym typeface="Helvetica Neue"/>
              </a:rPr>
              <a:t>200</a:t>
            </a:r>
            <a:r>
              <a:rPr lang="zh-TW" altLang="en-US" sz="2200" b="0" i="0" u="none" strike="noStrike" dirty="0">
                <a:effectLst/>
                <a:latin typeface="Helvetica Neue"/>
                <a:ea typeface="Helvetica Neue"/>
                <a:cs typeface="Helvetica Neue"/>
                <a:sym typeface="Helvetica Neue"/>
              </a:rPr>
              <a:t>多萬 而透過這套系統呢我們可以看到他的誤差明顯的縮小了</a:t>
            </a:r>
            <a:endParaRPr kumimoji="1" lang="zh-TW" altLang="en-US" dirty="0"/>
          </a:p>
        </p:txBody>
      </p:sp>
    </p:spTree>
    <p:extLst>
      <p:ext uri="{BB962C8B-B14F-4D97-AF65-F5344CB8AC3E}">
        <p14:creationId xmlns:p14="http://schemas.microsoft.com/office/powerpoint/2010/main" val="125061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在</a:t>
            </a:r>
            <a:r>
              <a:rPr lang="en-US" altLang="zh-TW" sz="2200" b="0" i="0" u="none" strike="noStrike" dirty="0">
                <a:effectLst/>
                <a:latin typeface="Helvetica Neue"/>
                <a:ea typeface="Helvetica Neue"/>
                <a:cs typeface="Helvetica Neue"/>
                <a:sym typeface="Helvetica Neue"/>
              </a:rPr>
              <a:t>382</a:t>
            </a:r>
            <a:r>
              <a:rPr lang="zh-TW" altLang="en-US" sz="2200" b="0" i="0" u="none" strike="noStrike" dirty="0">
                <a:effectLst/>
                <a:latin typeface="Helvetica Neue"/>
                <a:ea typeface="Helvetica Neue"/>
                <a:cs typeface="Helvetica Neue"/>
                <a:sym typeface="Helvetica Neue"/>
              </a:rPr>
              <a:t>個鄉鎮中我們的準確率是</a:t>
            </a:r>
            <a:r>
              <a:rPr lang="en-US" altLang="zh-TW" sz="2200" b="0" i="0" u="none" strike="noStrike" dirty="0">
                <a:effectLst/>
                <a:latin typeface="Helvetica Neue"/>
                <a:ea typeface="Helvetica Neue"/>
                <a:cs typeface="Helvetica Neue"/>
                <a:sym typeface="Helvetica Neue"/>
              </a:rPr>
              <a:t>62% </a:t>
            </a:r>
            <a:br>
              <a:rPr lang="zh-TW" altLang="en-US" dirty="0"/>
            </a:br>
            <a:endParaRPr kumimoji="1" lang="zh-TW" altLang="en-US" dirty="0"/>
          </a:p>
        </p:txBody>
      </p:sp>
    </p:spTree>
    <p:extLst>
      <p:ext uri="{BB962C8B-B14F-4D97-AF65-F5344CB8AC3E}">
        <p14:creationId xmlns:p14="http://schemas.microsoft.com/office/powerpoint/2010/main" val="216925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因此我們便可以通過這套系統對房價進行初步的評估 這將可以提供房地產投資者或是買房者另一個觀察房地產投資趨勢的方法 或是我們可以把這套系統提供給政府作為在居住正義政策制定上的參考</a:t>
            </a:r>
            <a:endParaRPr kumimoji="1" lang="zh-TW" altLang="en-US" dirty="0"/>
          </a:p>
        </p:txBody>
      </p:sp>
    </p:spTree>
    <p:extLst>
      <p:ext uri="{BB962C8B-B14F-4D97-AF65-F5344CB8AC3E}">
        <p14:creationId xmlns:p14="http://schemas.microsoft.com/office/powerpoint/2010/main" val="298095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未來 我們想讓這套系統更加的完整因此我們會針對以下幾點進行考量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首先若是有人針對系統的喜好去投放不實的廣告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這將會對我們這個預測系統帶來不良的預測結果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因此有必要去針對不實廣告進行排除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我們初步的構想是將我們所預測的數值以及實際的數字去做比較然後再回去修正我們的模型的權重讓他自己學習如何選擇正確的文本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第二 廣告對民眾的反應時間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媒體的傳播資訊到民眾做出反應的時間可能會有延遲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也就是說這個廣告會對近期產生影響？還是遠期產生影響？ 這是我們未來想要去知道的事情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而延遲的時間可能與他的形式內容還有傳播方式有關那未來我們也會針對這一點需進行系統的改進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第三 訓練資料的多樣性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目前我們的資料是透過那個地區不含車位的房價中位數來計算</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那未來我們希望能夠考慮到不同地段 不同建案 不同樓層等等對房價所造成的影響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而要達到這個目的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就必須實價登錄資料做整合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透過整合實價登錄的資料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我們就能夠擴展分析的廣度和精準度 就能讓用戶在使用時能更加的自由多樣 </a:t>
            </a:r>
            <a:endParaRPr lang="en-US" altLang="zh-TW" sz="2200" b="0" i="0" u="none" strike="noStrike" dirty="0">
              <a:effectLst/>
              <a:latin typeface="Helvetica Neue"/>
              <a:ea typeface="Helvetica Neue"/>
              <a:cs typeface="Helvetica Neue"/>
              <a:sym typeface="Helvetica Neue"/>
            </a:endParaRPr>
          </a:p>
          <a:p>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我門希望能夠透過這款</a:t>
            </a:r>
            <a:r>
              <a:rPr lang="en" altLang="zh-TW" sz="2200" b="0" i="0" u="none" strike="noStrike" dirty="0">
                <a:effectLst/>
                <a:latin typeface="Helvetica Neue"/>
                <a:ea typeface="Helvetica Neue"/>
                <a:cs typeface="Helvetica Neue"/>
                <a:sym typeface="Helvetica Neue"/>
              </a:rPr>
              <a:t>APP</a:t>
            </a:r>
            <a:r>
              <a:rPr lang="zh-TW" altLang="en-US" sz="2200" b="0" i="0" u="none" strike="noStrike" dirty="0">
                <a:effectLst/>
                <a:latin typeface="Helvetica Neue"/>
                <a:ea typeface="Helvetica Neue"/>
                <a:cs typeface="Helvetica Neue"/>
                <a:sym typeface="Helvetica Neue"/>
              </a:rPr>
              <a:t>讓大眾做出更好的理財規劃 那政府呢也可以藉此作為政策制定的參考</a:t>
            </a:r>
            <a:br>
              <a:rPr lang="zh-TW" altLang="en-US" dirty="0"/>
            </a:br>
            <a:endParaRPr kumimoji="1" lang="zh-TW" altLang="en-US" dirty="0"/>
          </a:p>
        </p:txBody>
      </p:sp>
    </p:spTree>
    <p:extLst>
      <p:ext uri="{BB962C8B-B14F-4D97-AF65-F5344CB8AC3E}">
        <p14:creationId xmlns:p14="http://schemas.microsoft.com/office/powerpoint/2010/main" val="48334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最後 我們設計的這個架構式是模組化的架構 因此未來可以很輕易地透過不同資料來開發不同的應用 像是股市 期貨等等 讓</a:t>
            </a:r>
            <a:r>
              <a:rPr lang="en" altLang="zh-TW" sz="2200" b="0" i="0" u="none" strike="noStrike" dirty="0">
                <a:effectLst/>
                <a:latin typeface="Helvetica Neue"/>
                <a:ea typeface="Helvetica Neue"/>
                <a:cs typeface="Helvetica Neue"/>
                <a:sym typeface="Helvetica Neue"/>
              </a:rPr>
              <a:t>AI</a:t>
            </a:r>
            <a:r>
              <a:rPr lang="zh-TW" altLang="en-US" sz="2200" b="0" i="0" u="none" strike="noStrike" dirty="0">
                <a:effectLst/>
                <a:latin typeface="Helvetica Neue"/>
                <a:ea typeface="Helvetica Neue"/>
                <a:cs typeface="Helvetica Neue"/>
                <a:sym typeface="Helvetica Neue"/>
              </a:rPr>
              <a:t>與專家共同工作 結合更多不同領域的專業知識 為我們帶來更美好的生活 而我們也將致力此 謝謝</a:t>
            </a:r>
            <a:endParaRPr kumimoji="1" lang="zh-TW" altLang="en-US" dirty="0"/>
          </a:p>
        </p:txBody>
      </p:sp>
    </p:spTree>
    <p:extLst>
      <p:ext uri="{BB962C8B-B14F-4D97-AF65-F5344CB8AC3E}">
        <p14:creationId xmlns:p14="http://schemas.microsoft.com/office/powerpoint/2010/main" val="3182283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房地產對許多人來說都是一筆很大的開銷 因此我們在買房前對他做出謹慎的評估是有它的必要的 我們都希望我們買的房子他在未來能有上漲的潛力 因此若能在買房之前就能對他先的未來先進行評估甚至預測房價的話 這將會對投資者和買房者來說是一個非常有用的參考指標</a:t>
            </a:r>
            <a:endParaRPr kumimoji="1" lang="zh-TW" altLang="en-US" dirty="0"/>
          </a:p>
        </p:txBody>
      </p:sp>
    </p:spTree>
    <p:extLst>
      <p:ext uri="{BB962C8B-B14F-4D97-AF65-F5344CB8AC3E}">
        <p14:creationId xmlns:p14="http://schemas.microsoft.com/office/powerpoint/2010/main" val="334771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因此我們開發的這款</a:t>
            </a:r>
            <a:r>
              <a:rPr lang="en" altLang="zh-TW" sz="2200" b="0" i="0" u="none" strike="noStrike" dirty="0">
                <a:effectLst/>
                <a:latin typeface="Helvetica Neue"/>
                <a:ea typeface="Helvetica Neue"/>
                <a:cs typeface="Helvetica Neue"/>
                <a:sym typeface="Helvetica Neue"/>
              </a:rPr>
              <a:t>APP House doctor </a:t>
            </a:r>
            <a:r>
              <a:rPr lang="zh-TW" altLang="en-US" sz="2200" b="0" i="0" u="none" strike="noStrike" dirty="0">
                <a:effectLst/>
                <a:latin typeface="Helvetica Neue"/>
                <a:ea typeface="Helvetica Neue"/>
                <a:cs typeface="Helvetica Neue"/>
                <a:sym typeface="Helvetica Neue"/>
              </a:rPr>
              <a:t>我希望能夠透過這款</a:t>
            </a:r>
            <a:r>
              <a:rPr lang="en" altLang="zh-TW" sz="2200" b="0" i="0" u="none" strike="noStrike" dirty="0">
                <a:effectLst/>
                <a:latin typeface="Helvetica Neue"/>
                <a:ea typeface="Helvetica Neue"/>
                <a:cs typeface="Helvetica Neue"/>
                <a:sym typeface="Helvetica Neue"/>
              </a:rPr>
              <a:t>APP</a:t>
            </a:r>
            <a:r>
              <a:rPr lang="zh-TW" altLang="en-US" sz="2200" b="0" i="0" u="none" strike="noStrike" dirty="0">
                <a:effectLst/>
                <a:latin typeface="Helvetica Neue"/>
                <a:ea typeface="Helvetica Neue"/>
                <a:cs typeface="Helvetica Neue"/>
                <a:sym typeface="Helvetica Neue"/>
              </a:rPr>
              <a:t>讓用戶能夠了解房價的過去現在以及未來在這個大環境底下的發展情形</a:t>
            </a:r>
            <a:endParaRPr kumimoji="1" lang="zh-TW" altLang="en-US" dirty="0"/>
          </a:p>
        </p:txBody>
      </p:sp>
    </p:spTree>
    <p:extLst>
      <p:ext uri="{BB962C8B-B14F-4D97-AF65-F5344CB8AC3E}">
        <p14:creationId xmlns:p14="http://schemas.microsoft.com/office/powerpoint/2010/main" val="257101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接下來我們來介紹這款</a:t>
            </a:r>
            <a:r>
              <a:rPr lang="en" altLang="zh-TW" sz="2200" b="0" i="0" u="none" strike="noStrike" dirty="0">
                <a:effectLst/>
                <a:latin typeface="Helvetica Neue"/>
                <a:ea typeface="Helvetica Neue"/>
                <a:cs typeface="Helvetica Neue"/>
                <a:sym typeface="Helvetica Neue"/>
              </a:rPr>
              <a:t>App</a:t>
            </a:r>
            <a:r>
              <a:rPr lang="zh-TW" altLang="en-US" sz="2200" b="0" i="0" u="none" strike="noStrike" dirty="0">
                <a:effectLst/>
                <a:latin typeface="Helvetica Neue"/>
                <a:ea typeface="Helvetica Neue"/>
                <a:cs typeface="Helvetica Neue"/>
                <a:sym typeface="Helvetica Neue"/>
              </a:rPr>
              <a:t>首先我們是透過地圖看衛星照片的方式來讓用戶進行操作 這樣子的好處是用戶可以託滑動的形式去了解這塊地區周遭的地理和發展情況 對這個區域有一點了解</a:t>
            </a:r>
            <a:endParaRPr kumimoji="1" lang="zh-TW" altLang="en-US" dirty="0"/>
          </a:p>
        </p:txBody>
      </p:sp>
    </p:spTree>
    <p:extLst>
      <p:ext uri="{BB962C8B-B14F-4D97-AF65-F5344CB8AC3E}">
        <p14:creationId xmlns:p14="http://schemas.microsoft.com/office/powerpoint/2010/main" val="204308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在第二個頁面 我可以看到有去年同季的比較 以及藍線是我們這塊地區房價的歷史資料 那紅線呢是我們透過我們團隊開發的模組化</a:t>
            </a:r>
            <a:r>
              <a:rPr lang="en" altLang="zh-TW" sz="2200" b="0" i="0" u="none" strike="noStrike" dirty="0">
                <a:effectLst/>
                <a:latin typeface="Helvetica Neue"/>
                <a:ea typeface="Helvetica Neue"/>
                <a:cs typeface="Helvetica Neue"/>
                <a:sym typeface="Helvetica Neue"/>
              </a:rPr>
              <a:t>AI</a:t>
            </a:r>
            <a:r>
              <a:rPr lang="zh-TW" altLang="en-US" sz="2200" b="0" i="0" u="none" strike="noStrike" dirty="0">
                <a:effectLst/>
                <a:latin typeface="Helvetica Neue"/>
                <a:ea typeface="Helvetica Neue"/>
                <a:cs typeface="Helvetica Neue"/>
                <a:sym typeface="Helvetica Neue"/>
              </a:rPr>
              <a:t>預測架構所預測的房價曲線 我們可以看到他未來的發展 並且我們把未來一年漲幅數值寫在這裡</a:t>
            </a:r>
            <a:endParaRPr kumimoji="1" lang="zh-TW" altLang="en-US" dirty="0"/>
          </a:p>
        </p:txBody>
      </p:sp>
    </p:spTree>
    <p:extLst>
      <p:ext uri="{BB962C8B-B14F-4D97-AF65-F5344CB8AC3E}">
        <p14:creationId xmlns:p14="http://schemas.microsoft.com/office/powerpoint/2010/main" val="252920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在第三個頁面 我們將網路上的資料進行可視化 讓用戶能夠一目了然的去了解目前房價交易的情形 以上是我們</a:t>
            </a:r>
            <a:r>
              <a:rPr lang="en" altLang="zh-TW" sz="2200" b="0" i="0" u="none" strike="noStrike" dirty="0">
                <a:effectLst/>
                <a:latin typeface="Helvetica Neue"/>
                <a:ea typeface="Helvetica Neue"/>
                <a:cs typeface="Helvetica Neue"/>
                <a:sym typeface="Helvetica Neue"/>
              </a:rPr>
              <a:t>APP</a:t>
            </a:r>
            <a:r>
              <a:rPr lang="zh-TW" altLang="en-US" sz="2200" b="0" i="0" u="none" strike="noStrike" dirty="0">
                <a:effectLst/>
                <a:latin typeface="Helvetica Neue"/>
                <a:ea typeface="Helvetica Neue"/>
                <a:cs typeface="Helvetica Neue"/>
                <a:sym typeface="Helvetica Neue"/>
              </a:rPr>
              <a:t>的介紹 </a:t>
            </a:r>
            <a:br>
              <a:rPr lang="zh-TW" altLang="en-US" dirty="0"/>
            </a:br>
            <a:endParaRPr kumimoji="1" lang="zh-TW" altLang="en-US" dirty="0"/>
          </a:p>
        </p:txBody>
      </p:sp>
    </p:spTree>
    <p:extLst>
      <p:ext uri="{BB962C8B-B14F-4D97-AF65-F5344CB8AC3E}">
        <p14:creationId xmlns:p14="http://schemas.microsoft.com/office/powerpoint/2010/main" val="1774251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那</a:t>
            </a:r>
            <a:r>
              <a:rPr lang="en" altLang="zh-TW" sz="2200" b="0" i="0" u="none" strike="noStrike" dirty="0">
                <a:effectLst/>
                <a:latin typeface="Helvetica Neue"/>
                <a:ea typeface="Helvetica Neue"/>
                <a:cs typeface="Helvetica Neue"/>
                <a:sym typeface="Helvetica Neue"/>
              </a:rPr>
              <a:t>House dollar</a:t>
            </a:r>
            <a:r>
              <a:rPr lang="zh-TW" altLang="en-US" sz="2200" b="0" i="0" u="none" strike="noStrike" dirty="0">
                <a:effectLst/>
                <a:latin typeface="Helvetica Neue"/>
                <a:ea typeface="Helvetica Neue"/>
                <a:cs typeface="Helvetica Neue"/>
                <a:sym typeface="Helvetica Neue"/>
              </a:rPr>
              <a:t>是如何進行房價的預測的呢？ </a:t>
            </a:r>
            <a:br>
              <a:rPr lang="zh-TW" altLang="en-US" dirty="0"/>
            </a:br>
            <a:r>
              <a:rPr lang="zh-TW" altLang="en-US" sz="2200" b="0" i="0" u="none" strike="noStrike" dirty="0">
                <a:effectLst/>
                <a:latin typeface="Helvetica Neue"/>
                <a:ea typeface="Helvetica Neue"/>
                <a:cs typeface="Helvetica Neue"/>
                <a:sym typeface="Helvetica Neue"/>
              </a:rPr>
              <a:t>我們都知道預測房價是件十分困難的事情</a:t>
            </a:r>
            <a:endParaRPr kumimoji="1" lang="zh-TW" altLang="en-US" dirty="0"/>
          </a:p>
        </p:txBody>
      </p:sp>
    </p:spTree>
    <p:extLst>
      <p:ext uri="{BB962C8B-B14F-4D97-AF65-F5344CB8AC3E}">
        <p14:creationId xmlns:p14="http://schemas.microsoft.com/office/powerpoint/2010/main" val="414324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若只透過房價歷史資料來進行迴歸分析的話 我們覺得這不是一個很好的模型</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因為房價會受到我們的經濟活動以及政測的製定等許多人為因素的影響 因此我覺得有必要將這些實是加入我們套係統中</a:t>
            </a:r>
            <a:endParaRPr kumimoji="1" lang="zh-TW" altLang="en-US" dirty="0"/>
          </a:p>
        </p:txBody>
      </p:sp>
    </p:spTree>
    <p:extLst>
      <p:ext uri="{BB962C8B-B14F-4D97-AF65-F5344CB8AC3E}">
        <p14:creationId xmlns:p14="http://schemas.microsoft.com/office/powerpoint/2010/main" val="1162844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2200" b="0" i="0" u="none" strike="noStrike" dirty="0">
                <a:effectLst/>
                <a:latin typeface="Helvetica Neue"/>
                <a:ea typeface="Helvetica Neue"/>
                <a:cs typeface="Helvetica Neue"/>
                <a:sym typeface="Helvetica Neue"/>
              </a:rPr>
              <a:t>在</a:t>
            </a:r>
            <a:r>
              <a:rPr lang="zh-CN" altLang="en-US" sz="2200" b="0" i="0" u="none" strike="noStrike" dirty="0">
                <a:effectLst/>
                <a:latin typeface="Helvetica Neue"/>
                <a:ea typeface="Helvetica Neue"/>
                <a:cs typeface="Helvetica Neue"/>
                <a:sym typeface="Helvetica Neue"/>
              </a:rPr>
              <a:t>一篇</a:t>
            </a:r>
            <a:r>
              <a:rPr lang="zh-TW" altLang="en-US" sz="2200" b="0" i="0" u="none" strike="noStrike" dirty="0">
                <a:effectLst/>
                <a:latin typeface="Helvetica Neue"/>
                <a:ea typeface="Helvetica Neue"/>
                <a:cs typeface="Helvetica Neue"/>
                <a:sym typeface="Helvetica Neue"/>
              </a:rPr>
              <a:t> 房地產廣告數量與房價指數之關聯分析論文中 </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我們可以知道房地產廣告相對房價指數有領先變動的現象</a:t>
            </a:r>
            <a:endParaRPr lang="en-US" altLang="zh-TW" sz="2200" b="0" i="0" u="none" strike="noStrike" dirty="0">
              <a:effectLst/>
              <a:latin typeface="Helvetica Neue"/>
              <a:ea typeface="Helvetica Neue"/>
              <a:cs typeface="Helvetica Neue"/>
              <a:sym typeface="Helvetica Neue"/>
            </a:endParaRPr>
          </a:p>
          <a:p>
            <a:r>
              <a:rPr lang="zh-TW" altLang="en-US" sz="2200" b="0" i="0" u="none" strike="noStrike" dirty="0">
                <a:effectLst/>
                <a:latin typeface="Helvetica Neue"/>
                <a:ea typeface="Helvetica Neue"/>
                <a:cs typeface="Helvetica Neue"/>
                <a:sym typeface="Helvetica Neue"/>
              </a:rPr>
              <a:t>也就是說透過房地產廣告數量 以及廣告投放的媒體種類 還有與房地產的相關性 會正向的去影響房價指數的發展</a:t>
            </a:r>
            <a:endParaRPr kumimoji="1" lang="zh-TW" altLang="en-US" dirty="0"/>
          </a:p>
        </p:txBody>
      </p:sp>
    </p:spTree>
    <p:extLst>
      <p:ext uri="{BB962C8B-B14F-4D97-AF65-F5344CB8AC3E}">
        <p14:creationId xmlns:p14="http://schemas.microsoft.com/office/powerpoint/2010/main" val="3098359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大標題與副標題">
    <p:spTree>
      <p:nvGrpSpPr>
        <p:cNvPr id="1" name=""/>
        <p:cNvGrpSpPr/>
        <p:nvPr/>
      </p:nvGrpSpPr>
      <p:grpSpPr>
        <a:xfrm>
          <a:off x="0" y="0"/>
          <a:ext cx="0" cy="0"/>
          <a:chOff x="0" y="0"/>
          <a:chExt cx="0" cy="0"/>
        </a:xfrm>
      </p:grpSpPr>
      <p:sp>
        <p:nvSpPr>
          <p:cNvPr id="11" name="大標題文字"/>
          <p:cNvSpPr txBox="1">
            <a:spLocks noGrp="1"/>
          </p:cNvSpPr>
          <p:nvPr>
            <p:ph type="title"/>
          </p:nvPr>
        </p:nvSpPr>
        <p:spPr>
          <a:xfrm>
            <a:off x="673100" y="2870200"/>
            <a:ext cx="23050500" cy="4559300"/>
          </a:xfrm>
          <a:prstGeom prst="rect">
            <a:avLst/>
          </a:prstGeom>
        </p:spPr>
        <p:txBody>
          <a:bodyPr anchor="b"/>
          <a:lstStyle/>
          <a:p>
            <a:r>
              <a:t>大標題文字</a:t>
            </a:r>
          </a:p>
        </p:txBody>
      </p:sp>
      <p:sp>
        <p:nvSpPr>
          <p:cNvPr id="12" name="內文層級一…"/>
          <p:cNvSpPr txBox="1">
            <a:spLocks noGrp="1"/>
          </p:cNvSpPr>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內文層級一</a:t>
            </a:r>
          </a:p>
          <a:p>
            <a:pPr lvl="1"/>
            <a:r>
              <a:t>內文層級二</a:t>
            </a:r>
          </a:p>
          <a:p>
            <a:pPr lvl="2"/>
            <a:r>
              <a:t>內文層級三</a:t>
            </a:r>
          </a:p>
          <a:p>
            <a:pPr lvl="3"/>
            <a:r>
              <a:t>內文層級四</a:t>
            </a:r>
          </a:p>
          <a:p>
            <a:pPr lvl="4"/>
            <a:r>
              <a:t>內文層級五</a:t>
            </a:r>
          </a:p>
        </p:txBody>
      </p:sp>
      <p:sp>
        <p:nvSpPr>
          <p:cNvPr id="1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名言語錄">
    <p:spTree>
      <p:nvGrpSpPr>
        <p:cNvPr id="1" name=""/>
        <p:cNvGrpSpPr/>
        <p:nvPr/>
      </p:nvGrpSpPr>
      <p:grpSpPr>
        <a:xfrm>
          <a:off x="0" y="0"/>
          <a:ext cx="0" cy="0"/>
          <a:chOff x="0" y="0"/>
          <a:chExt cx="0" cy="0"/>
        </a:xfrm>
      </p:grpSpPr>
      <p:sp>
        <p:nvSpPr>
          <p:cNvPr id="93" name="–王大明"/>
          <p:cNvSpPr txBox="1">
            <a:spLocks noGrp="1"/>
          </p:cNvSpPr>
          <p:nvPr>
            <p:ph type="body" sz="quarter" idx="13"/>
          </p:nvPr>
        </p:nvSpPr>
        <p:spPr>
          <a:xfrm>
            <a:off x="2387600" y="8001000"/>
            <a:ext cx="19621500" cy="774700"/>
          </a:xfrm>
          <a:prstGeom prst="rect">
            <a:avLst/>
          </a:prstGeom>
        </p:spPr>
        <p:txBody>
          <a:bodyPr anchor="t">
            <a:spAutoFit/>
          </a:bodyPr>
          <a:lstStyle>
            <a:lvl1pPr marL="0" indent="0" algn="ctr">
              <a:spcBef>
                <a:spcPts val="0"/>
              </a:spcBef>
              <a:buSzTx/>
              <a:buNone/>
              <a:defRPr sz="3800"/>
            </a:lvl1pPr>
          </a:lstStyle>
          <a:p>
            <a:r>
              <a:t>–王大明</a:t>
            </a:r>
          </a:p>
        </p:txBody>
      </p:sp>
      <p:sp>
        <p:nvSpPr>
          <p:cNvPr id="94" name="「在此輸入名言語錄。」"/>
          <p:cNvSpPr txBox="1">
            <a:spLocks noGrp="1"/>
          </p:cNvSpPr>
          <p:nvPr>
            <p:ph type="body" sz="quarter" idx="14"/>
          </p:nvPr>
        </p:nvSpPr>
        <p:spPr>
          <a:xfrm>
            <a:off x="2374900" y="5803900"/>
            <a:ext cx="19621500" cy="1028701"/>
          </a:xfrm>
          <a:prstGeom prst="rect">
            <a:avLst/>
          </a:prstGeom>
        </p:spPr>
        <p:txBody>
          <a:bodyPr>
            <a:spAutoFit/>
          </a:bodyPr>
          <a:lstStyle>
            <a:lvl1pPr marL="0" indent="0" algn="ctr">
              <a:spcBef>
                <a:spcPts val="0"/>
              </a:spcBef>
              <a:buSzTx/>
              <a:buNone/>
            </a:lvl1pPr>
          </a:lstStyle>
          <a:p>
            <a:r>
              <a:t>「在此輸入名言語錄。」</a:t>
            </a:r>
          </a:p>
        </p:txBody>
      </p:sp>
      <p:sp>
        <p:nvSpPr>
          <p:cNvPr id="95"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影像"/>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
    <p:bg>
      <p:bgPr>
        <a:solidFill>
          <a:srgbClr val="FFFFFF"/>
        </a:solidFill>
        <a:effectLst/>
      </p:bgPr>
    </p:bg>
    <p:spTree>
      <p:nvGrpSpPr>
        <p:cNvPr id="1" name=""/>
        <p:cNvGrpSpPr/>
        <p:nvPr/>
      </p:nvGrpSpPr>
      <p:grpSpPr>
        <a:xfrm>
          <a:off x="0" y="0"/>
          <a:ext cx="0" cy="0"/>
          <a:chOff x="0" y="0"/>
          <a:chExt cx="0" cy="0"/>
        </a:xfrm>
      </p:grpSpPr>
      <p:sp>
        <p:nvSpPr>
          <p:cNvPr id="117" name="幻燈片編號"/>
          <p:cNvSpPr txBox="1">
            <a:spLocks noGrp="1"/>
          </p:cNvSpPr>
          <p:nvPr>
            <p:ph type="sldNum" sz="quarter" idx="2"/>
          </p:nvPr>
        </p:nvSpPr>
        <p:spPr>
          <a:xfrm>
            <a:off x="11959031" y="13081000"/>
            <a:ext cx="453238" cy="461059"/>
          </a:xfrm>
          <a:prstGeom prst="rect">
            <a:avLst/>
          </a:prstGeom>
        </p:spPr>
        <p:txBody>
          <a:bodyPr anchor="t"/>
          <a:lstStyle>
            <a:lvl1pPr>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影像"/>
          <p:cNvSpPr>
            <a:spLocks noGrp="1"/>
          </p:cNvSpPr>
          <p:nvPr>
            <p:ph type="pic" idx="13"/>
          </p:nvPr>
        </p:nvSpPr>
        <p:spPr>
          <a:xfrm>
            <a:off x="4280774" y="-1688429"/>
            <a:ext cx="15829857" cy="11849101"/>
          </a:xfrm>
          <a:prstGeom prst="rect">
            <a:avLst/>
          </a:prstGeom>
        </p:spPr>
        <p:txBody>
          <a:bodyPr lIns="91439" tIns="45719" rIns="91439" bIns="45719" anchor="t">
            <a:noAutofit/>
          </a:bodyPr>
          <a:lstStyle/>
          <a:p>
            <a:endParaRPr/>
          </a:p>
        </p:txBody>
      </p:sp>
      <p:sp>
        <p:nvSpPr>
          <p:cNvPr id="21" name="大標題文字"/>
          <p:cNvSpPr txBox="1">
            <a:spLocks noGrp="1"/>
          </p:cNvSpPr>
          <p:nvPr>
            <p:ph type="title"/>
          </p:nvPr>
        </p:nvSpPr>
        <p:spPr>
          <a:xfrm>
            <a:off x="2387600" y="9728200"/>
            <a:ext cx="19621500" cy="1803400"/>
          </a:xfrm>
          <a:prstGeom prst="rect">
            <a:avLst/>
          </a:prstGeom>
        </p:spPr>
        <p:txBody>
          <a:bodyPr/>
          <a:lstStyle/>
          <a:p>
            <a:r>
              <a:t>大標題文字</a:t>
            </a:r>
          </a:p>
        </p:txBody>
      </p:sp>
      <p:sp>
        <p:nvSpPr>
          <p:cNvPr id="22" name="內文層級一…"/>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內文層級一</a:t>
            </a:r>
          </a:p>
          <a:p>
            <a:pPr lvl="1"/>
            <a:r>
              <a:t>內文層級二</a:t>
            </a:r>
          </a:p>
          <a:p>
            <a:pPr lvl="2"/>
            <a:r>
              <a:t>內文層級三</a:t>
            </a:r>
          </a:p>
          <a:p>
            <a:pPr lvl="3"/>
            <a:r>
              <a:t>內文層級四</a:t>
            </a:r>
          </a:p>
          <a:p>
            <a:pPr lvl="4"/>
            <a:r>
              <a:t>內文層級五</a:t>
            </a:r>
          </a:p>
        </p:txBody>
      </p:sp>
      <p:sp>
        <p:nvSpPr>
          <p:cNvPr id="2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大標題 - 中央">
    <p:spTree>
      <p:nvGrpSpPr>
        <p:cNvPr id="1" name=""/>
        <p:cNvGrpSpPr/>
        <p:nvPr/>
      </p:nvGrpSpPr>
      <p:grpSpPr>
        <a:xfrm>
          <a:off x="0" y="0"/>
          <a:ext cx="0" cy="0"/>
          <a:chOff x="0" y="0"/>
          <a:chExt cx="0" cy="0"/>
        </a:xfrm>
      </p:grpSpPr>
      <p:sp>
        <p:nvSpPr>
          <p:cNvPr id="30" name="大標題文字"/>
          <p:cNvSpPr txBox="1">
            <a:spLocks noGrp="1"/>
          </p:cNvSpPr>
          <p:nvPr>
            <p:ph type="title"/>
          </p:nvPr>
        </p:nvSpPr>
        <p:spPr>
          <a:xfrm>
            <a:off x="673100" y="4572000"/>
            <a:ext cx="23050500" cy="4559300"/>
          </a:xfrm>
          <a:prstGeom prst="rect">
            <a:avLst/>
          </a:prstGeom>
        </p:spPr>
        <p:txBody>
          <a:bodyPr/>
          <a:lstStyle/>
          <a:p>
            <a:r>
              <a:t>大標題文字</a:t>
            </a:r>
          </a:p>
        </p:txBody>
      </p:sp>
      <p:sp>
        <p:nvSpPr>
          <p:cNvPr id="3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直式">
    <p:spTree>
      <p:nvGrpSpPr>
        <p:cNvPr id="1" name=""/>
        <p:cNvGrpSpPr/>
        <p:nvPr/>
      </p:nvGrpSpPr>
      <p:grpSpPr>
        <a:xfrm>
          <a:off x="0" y="0"/>
          <a:ext cx="0" cy="0"/>
          <a:chOff x="0" y="0"/>
          <a:chExt cx="0" cy="0"/>
        </a:xfrm>
      </p:grpSpPr>
      <p:sp>
        <p:nvSpPr>
          <p:cNvPr id="38" name="影像"/>
          <p:cNvSpPr>
            <a:spLocks noGrp="1"/>
          </p:cNvSpPr>
          <p:nvPr>
            <p:ph type="pic" idx="13"/>
          </p:nvPr>
        </p:nvSpPr>
        <p:spPr>
          <a:xfrm>
            <a:off x="10590462" y="1511300"/>
            <a:ext cx="13644824" cy="12128732"/>
          </a:xfrm>
          <a:prstGeom prst="rect">
            <a:avLst/>
          </a:prstGeom>
        </p:spPr>
        <p:txBody>
          <a:bodyPr lIns="91439" tIns="45719" rIns="91439" bIns="45719" anchor="t">
            <a:noAutofit/>
          </a:bodyPr>
          <a:lstStyle/>
          <a:p>
            <a:endParaRPr/>
          </a:p>
        </p:txBody>
      </p:sp>
      <p:sp>
        <p:nvSpPr>
          <p:cNvPr id="39" name="大標題文字"/>
          <p:cNvSpPr txBox="1">
            <a:spLocks noGrp="1"/>
          </p:cNvSpPr>
          <p:nvPr>
            <p:ph type="title"/>
          </p:nvPr>
        </p:nvSpPr>
        <p:spPr>
          <a:xfrm>
            <a:off x="673100" y="1435100"/>
            <a:ext cx="11049000" cy="5461000"/>
          </a:xfrm>
          <a:prstGeom prst="rect">
            <a:avLst/>
          </a:prstGeom>
        </p:spPr>
        <p:txBody>
          <a:bodyPr anchor="b"/>
          <a:lstStyle/>
          <a:p>
            <a:r>
              <a:t>大標題文字</a:t>
            </a:r>
          </a:p>
        </p:txBody>
      </p:sp>
      <p:sp>
        <p:nvSpPr>
          <p:cNvPr id="40" name="內文層級一…"/>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內文層級一</a:t>
            </a:r>
          </a:p>
          <a:p>
            <a:pPr lvl="1"/>
            <a:r>
              <a:t>內文層級二</a:t>
            </a:r>
          </a:p>
          <a:p>
            <a:pPr lvl="2"/>
            <a:r>
              <a:t>內文層級三</a:t>
            </a:r>
          </a:p>
          <a:p>
            <a:pPr lvl="3"/>
            <a:r>
              <a:t>內文層級四</a:t>
            </a:r>
          </a:p>
          <a:p>
            <a:pPr lvl="4"/>
            <a:r>
              <a:t>內文層級五</a:t>
            </a:r>
          </a:p>
        </p:txBody>
      </p:sp>
      <p:sp>
        <p:nvSpPr>
          <p:cNvPr id="4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大標題 - 上方">
    <p:spTree>
      <p:nvGrpSpPr>
        <p:cNvPr id="1" name=""/>
        <p:cNvGrpSpPr/>
        <p:nvPr/>
      </p:nvGrpSpPr>
      <p:grpSpPr>
        <a:xfrm>
          <a:off x="0" y="0"/>
          <a:ext cx="0" cy="0"/>
          <a:chOff x="0" y="0"/>
          <a:chExt cx="0" cy="0"/>
        </a:xfrm>
      </p:grpSpPr>
      <p:sp>
        <p:nvSpPr>
          <p:cNvPr id="48" name="大標題文字"/>
          <p:cNvSpPr txBox="1">
            <a:spLocks noGrp="1"/>
          </p:cNvSpPr>
          <p:nvPr>
            <p:ph type="title"/>
          </p:nvPr>
        </p:nvSpPr>
        <p:spPr>
          <a:prstGeom prst="rect">
            <a:avLst/>
          </a:prstGeom>
        </p:spPr>
        <p:txBody>
          <a:bodyPr/>
          <a:lstStyle/>
          <a:p>
            <a:r>
              <a:t>大標題文字</a:t>
            </a:r>
          </a:p>
        </p:txBody>
      </p:sp>
      <p:sp>
        <p:nvSpPr>
          <p:cNvPr id="49"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大標題與項目符號">
    <p:spTree>
      <p:nvGrpSpPr>
        <p:cNvPr id="1" name=""/>
        <p:cNvGrpSpPr/>
        <p:nvPr/>
      </p:nvGrpSpPr>
      <p:grpSpPr>
        <a:xfrm>
          <a:off x="0" y="0"/>
          <a:ext cx="0" cy="0"/>
          <a:chOff x="0" y="0"/>
          <a:chExt cx="0" cy="0"/>
        </a:xfrm>
      </p:grpSpPr>
      <p:sp>
        <p:nvSpPr>
          <p:cNvPr id="56" name="大標題文字"/>
          <p:cNvSpPr txBox="1">
            <a:spLocks noGrp="1"/>
          </p:cNvSpPr>
          <p:nvPr>
            <p:ph type="title"/>
          </p:nvPr>
        </p:nvSpPr>
        <p:spPr>
          <a:prstGeom prst="rect">
            <a:avLst/>
          </a:prstGeom>
        </p:spPr>
        <p:txBody>
          <a:bodyPr/>
          <a:lstStyle/>
          <a:p>
            <a:r>
              <a:t>大標題文字</a:t>
            </a:r>
          </a:p>
        </p:txBody>
      </p:sp>
      <p:sp>
        <p:nvSpPr>
          <p:cNvPr id="57" name="內文層級一…"/>
          <p:cNvSpPr txBox="1">
            <a:spLocks noGrp="1"/>
          </p:cNvSpPr>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內文層級一</a:t>
            </a:r>
          </a:p>
          <a:p>
            <a:pPr lvl="1"/>
            <a:r>
              <a:t>內文層級二</a:t>
            </a:r>
          </a:p>
          <a:p>
            <a:pPr lvl="2"/>
            <a:r>
              <a:t>內文層級三</a:t>
            </a:r>
          </a:p>
          <a:p>
            <a:pPr lvl="3"/>
            <a:r>
              <a:t>內文層級四</a:t>
            </a:r>
          </a:p>
          <a:p>
            <a:pPr lvl="4"/>
            <a:r>
              <a:t>內文層級五</a:t>
            </a:r>
          </a:p>
        </p:txBody>
      </p:sp>
      <p:sp>
        <p:nvSpPr>
          <p:cNvPr id="58"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大標題、項目符號與照片">
    <p:spTree>
      <p:nvGrpSpPr>
        <p:cNvPr id="1" name=""/>
        <p:cNvGrpSpPr/>
        <p:nvPr/>
      </p:nvGrpSpPr>
      <p:grpSpPr>
        <a:xfrm>
          <a:off x="0" y="0"/>
          <a:ext cx="0" cy="0"/>
          <a:chOff x="0" y="0"/>
          <a:chExt cx="0" cy="0"/>
        </a:xfrm>
      </p:grpSpPr>
      <p:sp>
        <p:nvSpPr>
          <p:cNvPr id="65" name="影像"/>
          <p:cNvSpPr>
            <a:spLocks noGrp="1"/>
          </p:cNvSpPr>
          <p:nvPr>
            <p:ph type="pic" sz="half" idx="13"/>
          </p:nvPr>
        </p:nvSpPr>
        <p:spPr>
          <a:xfrm>
            <a:off x="11814854" y="3230211"/>
            <a:ext cx="11753235" cy="10447317"/>
          </a:xfrm>
          <a:prstGeom prst="rect">
            <a:avLst/>
          </a:prstGeom>
        </p:spPr>
        <p:txBody>
          <a:bodyPr lIns="91439" tIns="45719" rIns="91439" bIns="45719" anchor="t">
            <a:noAutofit/>
          </a:bodyPr>
          <a:lstStyle/>
          <a:p>
            <a:endParaRPr/>
          </a:p>
        </p:txBody>
      </p:sp>
      <p:sp>
        <p:nvSpPr>
          <p:cNvPr id="66" name="大標題文字"/>
          <p:cNvSpPr txBox="1">
            <a:spLocks noGrp="1"/>
          </p:cNvSpPr>
          <p:nvPr>
            <p:ph type="title"/>
          </p:nvPr>
        </p:nvSpPr>
        <p:spPr>
          <a:prstGeom prst="rect">
            <a:avLst/>
          </a:prstGeom>
        </p:spPr>
        <p:txBody>
          <a:bodyPr/>
          <a:lstStyle/>
          <a:p>
            <a:r>
              <a:t>大標題文字</a:t>
            </a:r>
          </a:p>
        </p:txBody>
      </p:sp>
      <p:sp>
        <p:nvSpPr>
          <p:cNvPr id="67" name="內文層級一…"/>
          <p:cNvSpPr txBox="1">
            <a:spLocks noGrp="1"/>
          </p:cNvSpPr>
          <p:nvPr>
            <p:ph type="body" sz="half" idx="1"/>
          </p:nvPr>
        </p:nvSpPr>
        <p:spPr>
          <a:xfrm>
            <a:off x="673100" y="3835400"/>
            <a:ext cx="11049000" cy="8864600"/>
          </a:xfrm>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68"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項目符號">
    <p:spTree>
      <p:nvGrpSpPr>
        <p:cNvPr id="1" name=""/>
        <p:cNvGrpSpPr/>
        <p:nvPr/>
      </p:nvGrpSpPr>
      <p:grpSpPr>
        <a:xfrm>
          <a:off x="0" y="0"/>
          <a:ext cx="0" cy="0"/>
          <a:chOff x="0" y="0"/>
          <a:chExt cx="0" cy="0"/>
        </a:xfrm>
      </p:grpSpPr>
      <p:sp>
        <p:nvSpPr>
          <p:cNvPr id="75" name="內文層級一…"/>
          <p:cNvSpPr txBox="1">
            <a:spLocks noGrp="1"/>
          </p:cNvSpPr>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內文層級一</a:t>
            </a:r>
          </a:p>
          <a:p>
            <a:pPr lvl="1"/>
            <a:r>
              <a:t>內文層級二</a:t>
            </a:r>
          </a:p>
          <a:p>
            <a:pPr lvl="2"/>
            <a:r>
              <a:t>內文層級三</a:t>
            </a:r>
          </a:p>
          <a:p>
            <a:pPr lvl="3"/>
            <a:r>
              <a:t>內文層級四</a:t>
            </a:r>
          </a:p>
          <a:p>
            <a:pPr lvl="4"/>
            <a:r>
              <a:t>內文層級五</a:t>
            </a:r>
          </a:p>
        </p:txBody>
      </p:sp>
      <p:sp>
        <p:nvSpPr>
          <p:cNvPr id="7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一頁三張">
    <p:spTree>
      <p:nvGrpSpPr>
        <p:cNvPr id="1" name=""/>
        <p:cNvGrpSpPr/>
        <p:nvPr/>
      </p:nvGrpSpPr>
      <p:grpSpPr>
        <a:xfrm>
          <a:off x="0" y="0"/>
          <a:ext cx="0" cy="0"/>
          <a:chOff x="0" y="0"/>
          <a:chExt cx="0" cy="0"/>
        </a:xfrm>
      </p:grpSpPr>
      <p:sp>
        <p:nvSpPr>
          <p:cNvPr id="83" name="2-033_1302x975.jpeg"/>
          <p:cNvSpPr>
            <a:spLocks noGrp="1"/>
          </p:cNvSpPr>
          <p:nvPr>
            <p:ph type="pic" sz="half" idx="13"/>
          </p:nvPr>
        </p:nvSpPr>
        <p:spPr>
          <a:xfrm>
            <a:off x="12407900" y="5715000"/>
            <a:ext cx="11023600" cy="8255000"/>
          </a:xfrm>
          <a:prstGeom prst="rect">
            <a:avLst/>
          </a:prstGeom>
        </p:spPr>
        <p:txBody>
          <a:bodyPr lIns="91439" tIns="45719" rIns="91439" bIns="45719" anchor="t">
            <a:noAutofit/>
          </a:bodyPr>
          <a:lstStyle/>
          <a:p>
            <a:endParaRPr/>
          </a:p>
        </p:txBody>
      </p:sp>
      <p:sp>
        <p:nvSpPr>
          <p:cNvPr id="84" name="影像"/>
          <p:cNvSpPr>
            <a:spLocks noGrp="1"/>
          </p:cNvSpPr>
          <p:nvPr>
            <p:ph type="pic" sz="half" idx="14"/>
          </p:nvPr>
        </p:nvSpPr>
        <p:spPr>
          <a:xfrm>
            <a:off x="12420600" y="-673100"/>
            <a:ext cx="11023600" cy="8255000"/>
          </a:xfrm>
          <a:prstGeom prst="rect">
            <a:avLst/>
          </a:prstGeom>
        </p:spPr>
        <p:txBody>
          <a:bodyPr lIns="91439" tIns="45719" rIns="91439" bIns="45719" anchor="t">
            <a:noAutofit/>
          </a:bodyPr>
          <a:lstStyle/>
          <a:p>
            <a:endParaRPr/>
          </a:p>
        </p:txBody>
      </p:sp>
      <p:sp>
        <p:nvSpPr>
          <p:cNvPr id="85" name="2-10-superquadro_1631x2178.jpeg"/>
          <p:cNvSpPr>
            <a:spLocks noGrp="1"/>
          </p:cNvSpPr>
          <p:nvPr>
            <p:ph type="pic" idx="15"/>
          </p:nvPr>
        </p:nvSpPr>
        <p:spPr>
          <a:xfrm>
            <a:off x="-825499" y="-2108200"/>
            <a:ext cx="13804901" cy="18443211"/>
          </a:xfrm>
          <a:prstGeom prst="rect">
            <a:avLst/>
          </a:prstGeom>
        </p:spPr>
        <p:txBody>
          <a:bodyPr lIns="91439" tIns="45719" rIns="91439" bIns="45719" anchor="t">
            <a:noAutofit/>
          </a:bodyPr>
          <a:lstStyle/>
          <a:p>
            <a:endParaRPr/>
          </a:p>
        </p:txBody>
      </p:sp>
      <p:sp>
        <p:nvSpPr>
          <p:cNvPr id="8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大標題文字"/>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大標題文字</a:t>
            </a:r>
          </a:p>
        </p:txBody>
      </p:sp>
      <p:sp>
        <p:nvSpPr>
          <p:cNvPr id="3" name="內文層級一…"/>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內文層級一</a:t>
            </a:r>
          </a:p>
          <a:p>
            <a:pPr lvl="1"/>
            <a:r>
              <a:t>內文層級二</a:t>
            </a:r>
          </a:p>
          <a:p>
            <a:pPr lvl="2"/>
            <a:r>
              <a:t>內文層級三</a:t>
            </a:r>
          </a:p>
          <a:p>
            <a:pPr lvl="3"/>
            <a:r>
              <a:t>內文層級四</a:t>
            </a:r>
          </a:p>
          <a:p>
            <a:pPr lvl="4"/>
            <a:r>
              <a:t>內文層級五</a:t>
            </a:r>
          </a:p>
        </p:txBody>
      </p:sp>
      <p:sp>
        <p:nvSpPr>
          <p:cNvPr id="4" name="幻燈片編號"/>
          <p:cNvSpPr txBox="1">
            <a:spLocks noGrp="1"/>
          </p:cNvSpPr>
          <p:nvPr>
            <p:ph type="sldNum" sz="quarter" idx="2"/>
          </p:nvPr>
        </p:nvSpPr>
        <p:spPr>
          <a:xfrm>
            <a:off x="11976099" y="13080999"/>
            <a:ext cx="419101" cy="457201"/>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tif"/><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tif"/><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4.tif"/><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iel"/>
          <p:cNvSpPr txBox="1">
            <a:spLocks noGrp="1"/>
          </p:cNvSpPr>
          <p:nvPr>
            <p:ph type="ctrTitle"/>
          </p:nvPr>
        </p:nvSpPr>
        <p:spPr>
          <a:xfrm>
            <a:off x="666749" y="4578349"/>
            <a:ext cx="23050501" cy="4559301"/>
          </a:xfrm>
          <a:prstGeom prst="rect">
            <a:avLst/>
          </a:prstGeom>
        </p:spPr>
        <p:txBody>
          <a:bodyPr anchor="ctr"/>
          <a:lstStyle>
            <a:lvl1pPr>
              <a:defRPr sz="20200" b="1" cap="none">
                <a:latin typeface="Gill Sans"/>
                <a:ea typeface="Gill Sans"/>
                <a:cs typeface="Gill Sans"/>
                <a:sym typeface="Gill Sans"/>
              </a:defRPr>
            </a:lvl1pPr>
          </a:lstStyle>
          <a:p>
            <a:r>
              <a:rPr dirty="0"/>
              <a:t>Ciel</a:t>
            </a:r>
          </a:p>
        </p:txBody>
      </p:sp>
      <p:sp>
        <p:nvSpPr>
          <p:cNvPr id="127" name="施泓丞、歐陽詮"/>
          <p:cNvSpPr txBox="1">
            <a:spLocks noGrp="1"/>
          </p:cNvSpPr>
          <p:nvPr>
            <p:ph type="subTitle" sz="quarter" idx="1"/>
          </p:nvPr>
        </p:nvSpPr>
        <p:spPr>
          <a:xfrm>
            <a:off x="666749" y="12507341"/>
            <a:ext cx="23050501" cy="1816101"/>
          </a:xfrm>
          <a:prstGeom prst="rect">
            <a:avLst/>
          </a:prstGeom>
        </p:spPr>
        <p:txBody>
          <a:bodyPr/>
          <a:lstStyle>
            <a:lvl1pPr>
              <a:defRPr sz="2600"/>
            </a:lvl1pPr>
          </a:lstStyle>
          <a:p>
            <a:r>
              <a:rPr dirty="0" err="1"/>
              <a:t>施泓丞、歐陽詮</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線條"/>
          <p:cNvSpPr/>
          <p:nvPr/>
        </p:nvSpPr>
        <p:spPr>
          <a:xfrm>
            <a:off x="14317820" y="5271179"/>
            <a:ext cx="1" cy="406477"/>
          </a:xfrm>
          <a:prstGeom prst="line">
            <a:avLst/>
          </a:prstGeom>
          <a:ln w="25400">
            <a:solidFill>
              <a:srgbClr val="5A5F5E"/>
            </a:solidFill>
            <a:miter lim="400000"/>
            <a:tailEnd type="triangle"/>
          </a:ln>
        </p:spPr>
        <p:txBody>
          <a:bodyPr lIns="50800" tIns="50800" rIns="50800" bIns="50800" anchor="ctr"/>
          <a:lstStyle/>
          <a:p>
            <a:endParaRPr/>
          </a:p>
        </p:txBody>
      </p:sp>
      <p:sp>
        <p:nvSpPr>
          <p:cNvPr id="217" name="Advertising and news text on the web"/>
          <p:cNvSpPr/>
          <p:nvPr/>
        </p:nvSpPr>
        <p:spPr>
          <a:xfrm>
            <a:off x="10828247" y="3233909"/>
            <a:ext cx="6979150" cy="203730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rPr dirty="0"/>
              <a:t>Advertising and news text on the web</a:t>
            </a:r>
          </a:p>
        </p:txBody>
      </p:sp>
      <p:sp>
        <p:nvSpPr>
          <p:cNvPr id="218" name="RNN"/>
          <p:cNvSpPr/>
          <p:nvPr/>
        </p:nvSpPr>
        <p:spPr>
          <a:xfrm>
            <a:off x="10828247" y="5701024"/>
            <a:ext cx="6979150" cy="117018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RNN</a:t>
            </a:r>
          </a:p>
        </p:txBody>
      </p:sp>
      <p:sp>
        <p:nvSpPr>
          <p:cNvPr id="219" name="Forecasted house…"/>
          <p:cNvSpPr/>
          <p:nvPr/>
        </p:nvSpPr>
        <p:spPr>
          <a:xfrm>
            <a:off x="10828247" y="7235658"/>
            <a:ext cx="6979150" cy="1581712"/>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solidFill>
                  <a:srgbClr val="FFFFFF"/>
                </a:solidFill>
              </a:defRPr>
            </a:pPr>
            <a:r>
              <a:rPr dirty="0"/>
              <a:t>Forecasted house </a:t>
            </a:r>
          </a:p>
          <a:p>
            <a:pPr>
              <a:defRPr>
                <a:solidFill>
                  <a:srgbClr val="FFFFFF"/>
                </a:solidFill>
              </a:defRPr>
            </a:pPr>
            <a:r>
              <a:rPr dirty="0"/>
              <a:t>price index</a:t>
            </a:r>
          </a:p>
        </p:txBody>
      </p:sp>
      <p:sp>
        <p:nvSpPr>
          <p:cNvPr id="222" name="線條"/>
          <p:cNvSpPr/>
          <p:nvPr/>
        </p:nvSpPr>
        <p:spPr>
          <a:xfrm>
            <a:off x="14317820" y="6849050"/>
            <a:ext cx="1" cy="406477"/>
          </a:xfrm>
          <a:prstGeom prst="line">
            <a:avLst/>
          </a:prstGeom>
          <a:ln w="25400">
            <a:solidFill>
              <a:srgbClr val="5A5F5E"/>
            </a:solidFill>
            <a:miter lim="400000"/>
            <a:tailEnd type="triangle"/>
          </a:ln>
        </p:spPr>
        <p:txBody>
          <a:bodyPr lIns="50800" tIns="50800" rIns="50800" bIns="50800" anchor="ctr"/>
          <a:lstStyle/>
          <a:p>
            <a:endParaRPr/>
          </a:p>
        </p:txBody>
      </p:sp>
      <p:sp>
        <p:nvSpPr>
          <p:cNvPr id="226" name="Add Text Analysis"/>
          <p:cNvSpPr txBox="1"/>
          <p:nvPr/>
        </p:nvSpPr>
        <p:spPr>
          <a:xfrm>
            <a:off x="1767672" y="531259"/>
            <a:ext cx="20848657" cy="2103140"/>
          </a:xfrm>
          <a:prstGeom prst="rect">
            <a:avLst/>
          </a:prstGeom>
          <a:ln w="12700">
            <a:miter lim="400000"/>
          </a:ln>
          <a:effectLst>
            <a:outerShdw dist="11697" dir="11338442"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rPr lang="en" altLang="zh-TW" dirty="0"/>
              <a:t>Modular prediction architecture</a:t>
            </a:r>
            <a:endParaRPr dirty="0"/>
          </a:p>
        </p:txBody>
      </p:sp>
      <p:pic>
        <p:nvPicPr>
          <p:cNvPr id="24" name="圖片 23">
            <a:extLst>
              <a:ext uri="{FF2B5EF4-FFF2-40B4-BE49-F238E27FC236}">
                <a16:creationId xmlns:a16="http://schemas.microsoft.com/office/drawing/2014/main" id="{4EDF47A5-0690-DB44-96D0-DA5E4EBD00F2}"/>
              </a:ext>
            </a:extLst>
          </p:cNvPr>
          <p:cNvPicPr>
            <a:picLocks noChangeAspect="1"/>
          </p:cNvPicPr>
          <p:nvPr/>
        </p:nvPicPr>
        <p:blipFill>
          <a:blip r:embed="rId3"/>
          <a:stretch>
            <a:fillRect/>
          </a:stretch>
        </p:blipFill>
        <p:spPr>
          <a:xfrm>
            <a:off x="5523150" y="2634399"/>
            <a:ext cx="12284247" cy="98325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C576C7EA-3001-B144-8274-243AE709F4D7}"/>
              </a:ext>
            </a:extLst>
          </p:cNvPr>
          <p:cNvGrpSpPr/>
          <p:nvPr/>
        </p:nvGrpSpPr>
        <p:grpSpPr>
          <a:xfrm>
            <a:off x="0" y="0"/>
            <a:ext cx="24384000" cy="13715999"/>
            <a:chOff x="3810352" y="2962395"/>
            <a:chExt cx="10360110" cy="8900537"/>
          </a:xfrm>
        </p:grpSpPr>
        <p:pic>
          <p:nvPicPr>
            <p:cNvPr id="227" name="截圖 2019-11-19 上午3.24.22.png" descr="截圖 2019-11-19 上午3.24.22.png"/>
            <p:cNvPicPr>
              <a:picLocks noChangeAspect="1"/>
            </p:cNvPicPr>
            <p:nvPr/>
          </p:nvPicPr>
          <p:blipFill>
            <a:blip r:embed="rId3"/>
            <a:stretch>
              <a:fillRect/>
            </a:stretch>
          </p:blipFill>
          <p:spPr>
            <a:xfrm>
              <a:off x="3810352" y="2962395"/>
              <a:ext cx="10360110" cy="8900537"/>
            </a:xfrm>
            <a:prstGeom prst="rect">
              <a:avLst/>
            </a:prstGeom>
            <a:ln w="12700">
              <a:miter lim="400000"/>
            </a:ln>
          </p:spPr>
        </p:pic>
        <p:sp>
          <p:nvSpPr>
            <p:cNvPr id="228" name="Prediction result"/>
            <p:cNvSpPr txBox="1"/>
            <p:nvPr/>
          </p:nvSpPr>
          <p:spPr>
            <a:xfrm>
              <a:off x="6645823" y="3358249"/>
              <a:ext cx="2140689" cy="50596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400"/>
                <a:t>Prediction result</a:t>
              </a:r>
            </a:p>
          </p:txBody>
        </p:sp>
        <p:sp>
          <p:nvSpPr>
            <p:cNvPr id="229" name="Without Text Analysis"/>
            <p:cNvSpPr txBox="1"/>
            <p:nvPr/>
          </p:nvSpPr>
          <p:spPr>
            <a:xfrm>
              <a:off x="8886638" y="3318139"/>
              <a:ext cx="2625353" cy="50596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400" dirty="0"/>
                <a:t>Without Text Analysis</a:t>
              </a:r>
            </a:p>
          </p:txBody>
        </p:sp>
        <p:sp>
          <p:nvSpPr>
            <p:cNvPr id="230" name="Add Text Analysis"/>
            <p:cNvSpPr txBox="1"/>
            <p:nvPr/>
          </p:nvSpPr>
          <p:spPr>
            <a:xfrm>
              <a:off x="11723464" y="3358253"/>
              <a:ext cx="2279750" cy="50596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400"/>
                <a:t>Add Text Analysis</a:t>
              </a:r>
            </a:p>
          </p:txBody>
        </p:sp>
        <p:sp>
          <p:nvSpPr>
            <p:cNvPr id="231" name="Neihu District"/>
            <p:cNvSpPr txBox="1"/>
            <p:nvPr/>
          </p:nvSpPr>
          <p:spPr>
            <a:xfrm>
              <a:off x="4031445" y="5931838"/>
              <a:ext cx="2022182" cy="505961"/>
            </a:xfrm>
            <a:prstGeom prst="rect">
              <a:avLst/>
            </a:prstGeom>
            <a:solidFill>
              <a:srgbClr val="EFEFE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400"/>
                <a:t>Neihu District</a:t>
              </a:r>
            </a:p>
          </p:txBody>
        </p:sp>
        <p:sp>
          <p:nvSpPr>
            <p:cNvPr id="232" name="Nangang District"/>
            <p:cNvSpPr txBox="1"/>
            <p:nvPr/>
          </p:nvSpPr>
          <p:spPr>
            <a:xfrm>
              <a:off x="3940023" y="9675257"/>
              <a:ext cx="2205026" cy="505961"/>
            </a:xfrm>
            <a:prstGeom prst="rect">
              <a:avLst/>
            </a:prstGeom>
            <a:solidFill>
              <a:srgbClr val="EFEFE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400"/>
                <a:t>Nangang District</a:t>
              </a:r>
            </a:p>
          </p:txBody>
        </p:sp>
        <p:sp>
          <p:nvSpPr>
            <p:cNvPr id="233" name="-226.8476W"/>
            <p:cNvSpPr txBox="1"/>
            <p:nvPr/>
          </p:nvSpPr>
          <p:spPr>
            <a:xfrm>
              <a:off x="8990407" y="7139711"/>
              <a:ext cx="2625352" cy="5459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800"/>
                <a:t>-226.8476W</a:t>
              </a:r>
            </a:p>
          </p:txBody>
        </p:sp>
        <p:sp>
          <p:nvSpPr>
            <p:cNvPr id="234" name="-17.8332 W"/>
            <p:cNvSpPr txBox="1"/>
            <p:nvPr/>
          </p:nvSpPr>
          <p:spPr>
            <a:xfrm>
              <a:off x="8886638" y="10882443"/>
              <a:ext cx="2625353" cy="5459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800" dirty="0"/>
                <a:t>-17.8332 W</a:t>
              </a:r>
            </a:p>
          </p:txBody>
        </p:sp>
        <p:sp>
          <p:nvSpPr>
            <p:cNvPr id="235" name="-14.7705W"/>
            <p:cNvSpPr txBox="1"/>
            <p:nvPr/>
          </p:nvSpPr>
          <p:spPr>
            <a:xfrm>
              <a:off x="11680178" y="10851345"/>
              <a:ext cx="2279750" cy="5459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800" dirty="0"/>
                <a:t>-14.7705W</a:t>
              </a:r>
            </a:p>
          </p:txBody>
        </p:sp>
        <p:sp>
          <p:nvSpPr>
            <p:cNvPr id="236" name="-19.273W"/>
            <p:cNvSpPr txBox="1"/>
            <p:nvPr/>
          </p:nvSpPr>
          <p:spPr>
            <a:xfrm>
              <a:off x="11680178" y="7139711"/>
              <a:ext cx="2279750" cy="54590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a:lvl1pPr>
            </a:lstStyle>
            <a:p>
              <a:r>
                <a:rPr sz="4800"/>
                <a:t>-19.273W</a:t>
              </a:r>
            </a:p>
          </p:txBody>
        </p:sp>
      </p:grpSp>
    </p:spTree>
    <p:extLst>
      <p:ext uri="{BB962C8B-B14F-4D97-AF65-F5344CB8AC3E}">
        <p14:creationId xmlns:p14="http://schemas.microsoft.com/office/powerpoint/2010/main" val="34647918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EB601EC-61BF-DD42-85CF-9B97F671A7BD}"/>
              </a:ext>
            </a:extLst>
          </p:cNvPr>
          <p:cNvPicPr>
            <a:picLocks noChangeAspect="1"/>
          </p:cNvPicPr>
          <p:nvPr/>
        </p:nvPicPr>
        <p:blipFill>
          <a:blip r:embed="rId3"/>
          <a:stretch>
            <a:fillRect/>
          </a:stretch>
        </p:blipFill>
        <p:spPr>
          <a:xfrm>
            <a:off x="969890" y="1369695"/>
            <a:ext cx="21876755" cy="10976610"/>
          </a:xfrm>
          <a:prstGeom prst="rect">
            <a:avLst/>
          </a:prstGeom>
        </p:spPr>
      </p:pic>
      <p:sp>
        <p:nvSpPr>
          <p:cNvPr id="4" name="Innovative prediction architecture">
            <a:extLst>
              <a:ext uri="{FF2B5EF4-FFF2-40B4-BE49-F238E27FC236}">
                <a16:creationId xmlns:a16="http://schemas.microsoft.com/office/drawing/2014/main" id="{1CCF631D-6E43-E54A-8B68-AEFB27754B9F}"/>
              </a:ext>
            </a:extLst>
          </p:cNvPr>
          <p:cNvSpPr txBox="1"/>
          <p:nvPr/>
        </p:nvSpPr>
        <p:spPr>
          <a:xfrm rot="16200000">
            <a:off x="-252127" y="1590087"/>
            <a:ext cx="1457130"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pPr marL="0" indent="0">
              <a:buNone/>
            </a:pPr>
            <a:r>
              <a:rPr lang="en-US" dirty="0"/>
              <a:t>Total</a:t>
            </a:r>
            <a:endParaRPr dirty="0"/>
          </a:p>
        </p:txBody>
      </p:sp>
      <p:sp>
        <p:nvSpPr>
          <p:cNvPr id="5" name="Innovative prediction architecture">
            <a:extLst>
              <a:ext uri="{FF2B5EF4-FFF2-40B4-BE49-F238E27FC236}">
                <a16:creationId xmlns:a16="http://schemas.microsoft.com/office/drawing/2014/main" id="{71CEA109-276F-9C4B-985A-905CE9803DA2}"/>
              </a:ext>
            </a:extLst>
          </p:cNvPr>
          <p:cNvSpPr txBox="1"/>
          <p:nvPr/>
        </p:nvSpPr>
        <p:spPr>
          <a:xfrm>
            <a:off x="23071571" y="11500263"/>
            <a:ext cx="567463"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pPr marL="0" indent="0">
              <a:buNone/>
            </a:pPr>
            <a:r>
              <a:rPr lang="en-US" dirty="0"/>
              <a:t>%</a:t>
            </a:r>
            <a:endParaRPr dirty="0"/>
          </a:p>
        </p:txBody>
      </p:sp>
    </p:spTree>
    <p:extLst>
      <p:ext uri="{BB962C8B-B14F-4D97-AF65-F5344CB8AC3E}">
        <p14:creationId xmlns:p14="http://schemas.microsoft.com/office/powerpoint/2010/main" val="241923933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線條"/>
          <p:cNvSpPr/>
          <p:nvPr/>
        </p:nvSpPr>
        <p:spPr>
          <a:xfrm>
            <a:off x="9687996" y="4442530"/>
            <a:ext cx="1" cy="406477"/>
          </a:xfrm>
          <a:prstGeom prst="line">
            <a:avLst/>
          </a:prstGeom>
          <a:ln w="25400">
            <a:solidFill>
              <a:srgbClr val="5A5F5E"/>
            </a:solidFill>
            <a:miter lim="400000"/>
            <a:tailEnd type="triangle"/>
          </a:ln>
        </p:spPr>
        <p:txBody>
          <a:bodyPr lIns="50800" tIns="50800" rIns="50800" bIns="50800" anchor="ctr"/>
          <a:lstStyle/>
          <a:p>
            <a:endParaRPr/>
          </a:p>
        </p:txBody>
      </p:sp>
      <p:sp>
        <p:nvSpPr>
          <p:cNvPr id="249" name="Advertising and news text on the web"/>
          <p:cNvSpPr/>
          <p:nvPr/>
        </p:nvSpPr>
        <p:spPr>
          <a:xfrm>
            <a:off x="6198423" y="2405260"/>
            <a:ext cx="6979150" cy="2037303"/>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Advertising and news text on the web</a:t>
            </a:r>
          </a:p>
        </p:txBody>
      </p:sp>
      <p:sp>
        <p:nvSpPr>
          <p:cNvPr id="250" name="RNN"/>
          <p:cNvSpPr/>
          <p:nvPr/>
        </p:nvSpPr>
        <p:spPr>
          <a:xfrm>
            <a:off x="6198423" y="4872375"/>
            <a:ext cx="6979150" cy="1170181"/>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RNN</a:t>
            </a:r>
          </a:p>
        </p:txBody>
      </p:sp>
      <p:sp>
        <p:nvSpPr>
          <p:cNvPr id="251" name="Forecasted house…"/>
          <p:cNvSpPr/>
          <p:nvPr/>
        </p:nvSpPr>
        <p:spPr>
          <a:xfrm>
            <a:off x="6198423" y="6407009"/>
            <a:ext cx="6979150" cy="1581712"/>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solidFill>
                  <a:srgbClr val="FFFFFF"/>
                </a:solidFill>
              </a:defRPr>
            </a:pPr>
            <a:r>
              <a:rPr dirty="0"/>
              <a:t>Forecasted house </a:t>
            </a:r>
          </a:p>
          <a:p>
            <a:pPr>
              <a:defRPr>
                <a:solidFill>
                  <a:srgbClr val="FFFFFF"/>
                </a:solidFill>
              </a:defRPr>
            </a:pPr>
            <a:r>
              <a:rPr dirty="0"/>
              <a:t>price index</a:t>
            </a:r>
          </a:p>
        </p:txBody>
      </p:sp>
      <p:sp>
        <p:nvSpPr>
          <p:cNvPr id="254" name="線條"/>
          <p:cNvSpPr/>
          <p:nvPr/>
        </p:nvSpPr>
        <p:spPr>
          <a:xfrm>
            <a:off x="9687996" y="6020401"/>
            <a:ext cx="1" cy="406477"/>
          </a:xfrm>
          <a:prstGeom prst="line">
            <a:avLst/>
          </a:prstGeom>
          <a:ln w="25400">
            <a:solidFill>
              <a:srgbClr val="5A5F5E"/>
            </a:solidFill>
            <a:miter lim="400000"/>
            <a:tailEnd type="triangle"/>
          </a:ln>
        </p:spPr>
        <p:txBody>
          <a:bodyPr lIns="50800" tIns="50800" rIns="50800" bIns="50800" anchor="ctr"/>
          <a:lstStyle/>
          <a:p>
            <a:endParaRPr/>
          </a:p>
        </p:txBody>
      </p:sp>
      <p:pic>
        <p:nvPicPr>
          <p:cNvPr id="258" name="影像" descr="影像"/>
          <p:cNvPicPr>
            <a:picLocks noChangeAspect="1"/>
          </p:cNvPicPr>
          <p:nvPr/>
        </p:nvPicPr>
        <p:blipFill>
          <a:blip r:embed="rId3"/>
          <a:srcRect l="18565" t="5082" r="18555" b="5055"/>
          <a:stretch>
            <a:fillRect/>
          </a:stretch>
        </p:blipFill>
        <p:spPr>
          <a:xfrm>
            <a:off x="15124602" y="617693"/>
            <a:ext cx="9312003" cy="13955983"/>
          </a:xfrm>
          <a:custGeom>
            <a:avLst/>
            <a:gdLst/>
            <a:ahLst/>
            <a:cxnLst>
              <a:cxn ang="0">
                <a:pos x="wd2" y="hd2"/>
              </a:cxn>
              <a:cxn ang="5400000">
                <a:pos x="wd2" y="hd2"/>
              </a:cxn>
              <a:cxn ang="10800000">
                <a:pos x="wd2" y="hd2"/>
              </a:cxn>
              <a:cxn ang="16200000">
                <a:pos x="wd2" y="hd2"/>
              </a:cxn>
            </a:cxnLst>
            <a:rect l="0" t="0" r="r" b="b"/>
            <a:pathLst>
              <a:path w="21506" h="21596" extrusionOk="0">
                <a:moveTo>
                  <a:pt x="8571" y="1"/>
                </a:moveTo>
                <a:cubicBezTo>
                  <a:pt x="4176" y="10"/>
                  <a:pt x="3675" y="17"/>
                  <a:pt x="3455" y="68"/>
                </a:cubicBezTo>
                <a:cubicBezTo>
                  <a:pt x="2936" y="188"/>
                  <a:pt x="2580" y="445"/>
                  <a:pt x="2463" y="787"/>
                </a:cubicBezTo>
                <a:cubicBezTo>
                  <a:pt x="2422" y="907"/>
                  <a:pt x="2403" y="1888"/>
                  <a:pt x="2397" y="4189"/>
                </a:cubicBezTo>
                <a:lnTo>
                  <a:pt x="2390" y="7423"/>
                </a:lnTo>
                <a:lnTo>
                  <a:pt x="2087" y="7525"/>
                </a:lnTo>
                <a:cubicBezTo>
                  <a:pt x="1921" y="7582"/>
                  <a:pt x="1738" y="7648"/>
                  <a:pt x="1680" y="7672"/>
                </a:cubicBezTo>
                <a:cubicBezTo>
                  <a:pt x="1623" y="7697"/>
                  <a:pt x="1329" y="7757"/>
                  <a:pt x="1027" y="7807"/>
                </a:cubicBezTo>
                <a:cubicBezTo>
                  <a:pt x="724" y="7857"/>
                  <a:pt x="404" y="7918"/>
                  <a:pt x="315" y="7943"/>
                </a:cubicBezTo>
                <a:cubicBezTo>
                  <a:pt x="40" y="8020"/>
                  <a:pt x="-94" y="8298"/>
                  <a:pt x="73" y="8447"/>
                </a:cubicBezTo>
                <a:cubicBezTo>
                  <a:pt x="114" y="8483"/>
                  <a:pt x="148" y="8551"/>
                  <a:pt x="148" y="8599"/>
                </a:cubicBezTo>
                <a:cubicBezTo>
                  <a:pt x="148" y="8714"/>
                  <a:pt x="302" y="8877"/>
                  <a:pt x="509" y="8981"/>
                </a:cubicBezTo>
                <a:cubicBezTo>
                  <a:pt x="773" y="9115"/>
                  <a:pt x="1299" y="9244"/>
                  <a:pt x="1673" y="9266"/>
                </a:cubicBezTo>
                <a:cubicBezTo>
                  <a:pt x="1861" y="9277"/>
                  <a:pt x="2027" y="9298"/>
                  <a:pt x="2040" y="9313"/>
                </a:cubicBezTo>
                <a:cubicBezTo>
                  <a:pt x="2054" y="9328"/>
                  <a:pt x="1991" y="9366"/>
                  <a:pt x="1900" y="9397"/>
                </a:cubicBezTo>
                <a:cubicBezTo>
                  <a:pt x="1599" y="9499"/>
                  <a:pt x="1215" y="9716"/>
                  <a:pt x="995" y="9911"/>
                </a:cubicBezTo>
                <a:cubicBezTo>
                  <a:pt x="876" y="10016"/>
                  <a:pt x="695" y="10171"/>
                  <a:pt x="592" y="10255"/>
                </a:cubicBezTo>
                <a:cubicBezTo>
                  <a:pt x="292" y="10498"/>
                  <a:pt x="182" y="10699"/>
                  <a:pt x="223" y="10925"/>
                </a:cubicBezTo>
                <a:cubicBezTo>
                  <a:pt x="266" y="11162"/>
                  <a:pt x="394" y="11542"/>
                  <a:pt x="446" y="11587"/>
                </a:cubicBezTo>
                <a:cubicBezTo>
                  <a:pt x="468" y="11606"/>
                  <a:pt x="498" y="11652"/>
                  <a:pt x="513" y="11689"/>
                </a:cubicBezTo>
                <a:cubicBezTo>
                  <a:pt x="529" y="11726"/>
                  <a:pt x="610" y="11911"/>
                  <a:pt x="696" y="12099"/>
                </a:cubicBezTo>
                <a:lnTo>
                  <a:pt x="851" y="12442"/>
                </a:lnTo>
                <a:lnTo>
                  <a:pt x="729" y="12589"/>
                </a:lnTo>
                <a:cubicBezTo>
                  <a:pt x="587" y="12759"/>
                  <a:pt x="391" y="13286"/>
                  <a:pt x="360" y="13580"/>
                </a:cubicBezTo>
                <a:cubicBezTo>
                  <a:pt x="331" y="13857"/>
                  <a:pt x="420" y="14164"/>
                  <a:pt x="705" y="14761"/>
                </a:cubicBezTo>
                <a:cubicBezTo>
                  <a:pt x="987" y="15353"/>
                  <a:pt x="1158" y="15623"/>
                  <a:pt x="1311" y="15719"/>
                </a:cubicBezTo>
                <a:cubicBezTo>
                  <a:pt x="1416" y="15784"/>
                  <a:pt x="1418" y="15791"/>
                  <a:pt x="1337" y="15865"/>
                </a:cubicBezTo>
                <a:cubicBezTo>
                  <a:pt x="1291" y="15907"/>
                  <a:pt x="1196" y="15994"/>
                  <a:pt x="1127" y="16057"/>
                </a:cubicBezTo>
                <a:cubicBezTo>
                  <a:pt x="986" y="16188"/>
                  <a:pt x="803" y="16556"/>
                  <a:pt x="803" y="16710"/>
                </a:cubicBezTo>
                <a:cubicBezTo>
                  <a:pt x="803" y="17003"/>
                  <a:pt x="1252" y="17638"/>
                  <a:pt x="1597" y="17831"/>
                </a:cubicBezTo>
                <a:cubicBezTo>
                  <a:pt x="1890" y="17996"/>
                  <a:pt x="2359" y="17978"/>
                  <a:pt x="2636" y="17793"/>
                </a:cubicBezTo>
                <a:lnTo>
                  <a:pt x="2766" y="17705"/>
                </a:lnTo>
                <a:lnTo>
                  <a:pt x="2949" y="17799"/>
                </a:lnTo>
                <a:cubicBezTo>
                  <a:pt x="3362" y="18011"/>
                  <a:pt x="3518" y="18029"/>
                  <a:pt x="5017" y="18044"/>
                </a:cubicBezTo>
                <a:lnTo>
                  <a:pt x="6385" y="18059"/>
                </a:lnTo>
                <a:lnTo>
                  <a:pt x="6656" y="18300"/>
                </a:lnTo>
                <a:cubicBezTo>
                  <a:pt x="6806" y="18433"/>
                  <a:pt x="7062" y="18723"/>
                  <a:pt x="7226" y="18946"/>
                </a:cubicBezTo>
                <a:cubicBezTo>
                  <a:pt x="7652" y="19528"/>
                  <a:pt x="7862" y="19769"/>
                  <a:pt x="8524" y="20432"/>
                </a:cubicBezTo>
                <a:cubicBezTo>
                  <a:pt x="8900" y="20807"/>
                  <a:pt x="9133" y="20999"/>
                  <a:pt x="9621" y="21334"/>
                </a:cubicBezTo>
                <a:lnTo>
                  <a:pt x="10001" y="21596"/>
                </a:lnTo>
                <a:lnTo>
                  <a:pt x="15753" y="21596"/>
                </a:lnTo>
                <a:cubicBezTo>
                  <a:pt x="18917" y="21596"/>
                  <a:pt x="21506" y="21584"/>
                  <a:pt x="21506" y="21570"/>
                </a:cubicBezTo>
                <a:cubicBezTo>
                  <a:pt x="21506" y="21555"/>
                  <a:pt x="21474" y="21513"/>
                  <a:pt x="21436" y="21477"/>
                </a:cubicBezTo>
                <a:cubicBezTo>
                  <a:pt x="21398" y="21440"/>
                  <a:pt x="21135" y="21106"/>
                  <a:pt x="20851" y="20735"/>
                </a:cubicBezTo>
                <a:cubicBezTo>
                  <a:pt x="20566" y="20364"/>
                  <a:pt x="20318" y="20045"/>
                  <a:pt x="20298" y="20026"/>
                </a:cubicBezTo>
                <a:cubicBezTo>
                  <a:pt x="20161" y="19896"/>
                  <a:pt x="19771" y="18954"/>
                  <a:pt x="19662" y="18490"/>
                </a:cubicBezTo>
                <a:cubicBezTo>
                  <a:pt x="19452" y="17593"/>
                  <a:pt x="19292" y="16669"/>
                  <a:pt x="19241" y="16060"/>
                </a:cubicBezTo>
                <a:cubicBezTo>
                  <a:pt x="19163" y="15115"/>
                  <a:pt x="19065" y="14480"/>
                  <a:pt x="18910" y="13900"/>
                </a:cubicBezTo>
                <a:cubicBezTo>
                  <a:pt x="18838" y="13631"/>
                  <a:pt x="18759" y="13300"/>
                  <a:pt x="18734" y="13165"/>
                </a:cubicBezTo>
                <a:cubicBezTo>
                  <a:pt x="18709" y="13030"/>
                  <a:pt x="18666" y="12833"/>
                  <a:pt x="18637" y="12728"/>
                </a:cubicBezTo>
                <a:cubicBezTo>
                  <a:pt x="18608" y="12623"/>
                  <a:pt x="18584" y="12438"/>
                  <a:pt x="18584" y="12318"/>
                </a:cubicBezTo>
                <a:cubicBezTo>
                  <a:pt x="18584" y="12197"/>
                  <a:pt x="18562" y="11930"/>
                  <a:pt x="18535" y="11725"/>
                </a:cubicBezTo>
                <a:cubicBezTo>
                  <a:pt x="18508" y="11520"/>
                  <a:pt x="18462" y="11131"/>
                  <a:pt x="18433" y="10862"/>
                </a:cubicBezTo>
                <a:cubicBezTo>
                  <a:pt x="18367" y="10266"/>
                  <a:pt x="18268" y="10028"/>
                  <a:pt x="17874" y="9522"/>
                </a:cubicBezTo>
                <a:cubicBezTo>
                  <a:pt x="17710" y="9312"/>
                  <a:pt x="17576" y="9115"/>
                  <a:pt x="17576" y="9082"/>
                </a:cubicBezTo>
                <a:cubicBezTo>
                  <a:pt x="17575" y="9050"/>
                  <a:pt x="17545" y="8962"/>
                  <a:pt x="17507" y="8888"/>
                </a:cubicBezTo>
                <a:cubicBezTo>
                  <a:pt x="17469" y="8813"/>
                  <a:pt x="17411" y="8532"/>
                  <a:pt x="17379" y="8263"/>
                </a:cubicBezTo>
                <a:cubicBezTo>
                  <a:pt x="17346" y="7994"/>
                  <a:pt x="17295" y="7660"/>
                  <a:pt x="17265" y="7520"/>
                </a:cubicBezTo>
                <a:cubicBezTo>
                  <a:pt x="17212" y="7273"/>
                  <a:pt x="17056" y="7030"/>
                  <a:pt x="16973" y="7065"/>
                </a:cubicBezTo>
                <a:cubicBezTo>
                  <a:pt x="16950" y="7074"/>
                  <a:pt x="16818" y="7064"/>
                  <a:pt x="16681" y="7043"/>
                </a:cubicBezTo>
                <a:cubicBezTo>
                  <a:pt x="16454" y="7008"/>
                  <a:pt x="16410" y="7012"/>
                  <a:pt x="16186" y="7086"/>
                </a:cubicBezTo>
                <a:cubicBezTo>
                  <a:pt x="16051" y="7130"/>
                  <a:pt x="15832" y="7238"/>
                  <a:pt x="15701" y="7325"/>
                </a:cubicBezTo>
                <a:cubicBezTo>
                  <a:pt x="15539" y="7432"/>
                  <a:pt x="15451" y="7470"/>
                  <a:pt x="15424" y="7442"/>
                </a:cubicBezTo>
                <a:cubicBezTo>
                  <a:pt x="15403" y="7420"/>
                  <a:pt x="15384" y="5921"/>
                  <a:pt x="15382" y="4111"/>
                </a:cubicBezTo>
                <a:cubicBezTo>
                  <a:pt x="15379" y="1431"/>
                  <a:pt x="15365" y="793"/>
                  <a:pt x="15309" y="673"/>
                </a:cubicBezTo>
                <a:cubicBezTo>
                  <a:pt x="15271" y="593"/>
                  <a:pt x="15145" y="456"/>
                  <a:pt x="15029" y="369"/>
                </a:cubicBezTo>
                <a:cubicBezTo>
                  <a:pt x="14734" y="149"/>
                  <a:pt x="14435" y="58"/>
                  <a:pt x="13891" y="21"/>
                </a:cubicBezTo>
                <a:cubicBezTo>
                  <a:pt x="13645" y="5"/>
                  <a:pt x="11251" y="-4"/>
                  <a:pt x="8571" y="1"/>
                </a:cubicBezTo>
                <a:close/>
              </a:path>
            </a:pathLst>
          </a:custGeom>
          <a:ln w="12700">
            <a:miter lim="400000"/>
          </a:ln>
        </p:spPr>
      </p:pic>
      <p:grpSp>
        <p:nvGrpSpPr>
          <p:cNvPr id="276" name="群組"/>
          <p:cNvGrpSpPr/>
          <p:nvPr/>
        </p:nvGrpSpPr>
        <p:grpSpPr>
          <a:xfrm>
            <a:off x="16151434" y="487559"/>
            <a:ext cx="5644503" cy="11985710"/>
            <a:chOff x="-145" y="-83"/>
            <a:chExt cx="5644501" cy="11985708"/>
          </a:xfrm>
        </p:grpSpPr>
        <p:pic>
          <p:nvPicPr>
            <p:cNvPr id="259" name="截圖 2019-11-19 上午2.20.52.png" descr="截圖 2019-11-19 上午2.20.52.png"/>
            <p:cNvPicPr>
              <a:picLocks noChangeAspect="1"/>
            </p:cNvPicPr>
            <p:nvPr/>
          </p:nvPicPr>
          <p:blipFill>
            <a:blip r:embed="rId4"/>
            <a:srcRect l="4469" t="1720" r="8908" b="2832"/>
            <a:stretch>
              <a:fillRect/>
            </a:stretch>
          </p:blipFill>
          <p:spPr>
            <a:xfrm>
              <a:off x="-146" y="-84"/>
              <a:ext cx="5644503" cy="11985709"/>
            </a:xfrm>
            <a:custGeom>
              <a:avLst/>
              <a:gdLst/>
              <a:ahLst/>
              <a:cxnLst>
                <a:cxn ang="0">
                  <a:pos x="wd2" y="hd2"/>
                </a:cxn>
                <a:cxn ang="5400000">
                  <a:pos x="wd2" y="hd2"/>
                </a:cxn>
                <a:cxn ang="10800000">
                  <a:pos x="wd2" y="hd2"/>
                </a:cxn>
                <a:cxn ang="16200000">
                  <a:pos x="wd2" y="hd2"/>
                </a:cxn>
              </a:cxnLst>
              <a:rect l="0" t="0" r="r" b="b"/>
              <a:pathLst>
                <a:path w="21548" h="21595" extrusionOk="0">
                  <a:moveTo>
                    <a:pt x="12277" y="3"/>
                  </a:moveTo>
                  <a:cubicBezTo>
                    <a:pt x="8321" y="-5"/>
                    <a:pt x="4344" y="7"/>
                    <a:pt x="3440" y="29"/>
                  </a:cubicBezTo>
                  <a:cubicBezTo>
                    <a:pt x="1902" y="67"/>
                    <a:pt x="1769" y="77"/>
                    <a:pt x="1385" y="183"/>
                  </a:cubicBezTo>
                  <a:cubicBezTo>
                    <a:pt x="893" y="319"/>
                    <a:pt x="569" y="509"/>
                    <a:pt x="313" y="814"/>
                  </a:cubicBezTo>
                  <a:cubicBezTo>
                    <a:pt x="130" y="1032"/>
                    <a:pt x="118" y="1145"/>
                    <a:pt x="41" y="3667"/>
                  </a:cubicBezTo>
                  <a:cubicBezTo>
                    <a:pt x="-52" y="6737"/>
                    <a:pt x="26" y="19362"/>
                    <a:pt x="143" y="20148"/>
                  </a:cubicBezTo>
                  <a:cubicBezTo>
                    <a:pt x="228" y="20719"/>
                    <a:pt x="375" y="20948"/>
                    <a:pt x="810" y="21191"/>
                  </a:cubicBezTo>
                  <a:cubicBezTo>
                    <a:pt x="1100" y="21353"/>
                    <a:pt x="1794" y="21520"/>
                    <a:pt x="2326" y="21556"/>
                  </a:cubicBezTo>
                  <a:cubicBezTo>
                    <a:pt x="2550" y="21572"/>
                    <a:pt x="6477" y="21586"/>
                    <a:pt x="11055" y="21589"/>
                  </a:cubicBezTo>
                  <a:lnTo>
                    <a:pt x="19377" y="21595"/>
                  </a:lnTo>
                  <a:lnTo>
                    <a:pt x="19834" y="21494"/>
                  </a:lnTo>
                  <a:cubicBezTo>
                    <a:pt x="20506" y="21347"/>
                    <a:pt x="20916" y="21156"/>
                    <a:pt x="21251" y="20835"/>
                  </a:cubicBezTo>
                  <a:lnTo>
                    <a:pt x="21548" y="20550"/>
                  </a:lnTo>
                  <a:lnTo>
                    <a:pt x="21548" y="10859"/>
                  </a:lnTo>
                  <a:cubicBezTo>
                    <a:pt x="21548" y="1837"/>
                    <a:pt x="21537" y="1153"/>
                    <a:pt x="21393" y="934"/>
                  </a:cubicBezTo>
                  <a:cubicBezTo>
                    <a:pt x="21122" y="522"/>
                    <a:pt x="20784" y="322"/>
                    <a:pt x="20087" y="160"/>
                  </a:cubicBezTo>
                  <a:lnTo>
                    <a:pt x="19471" y="17"/>
                  </a:lnTo>
                  <a:lnTo>
                    <a:pt x="12277" y="3"/>
                  </a:lnTo>
                  <a:close/>
                </a:path>
              </a:pathLst>
            </a:custGeom>
            <a:ln w="12700" cap="flat">
              <a:noFill/>
              <a:miter lim="400000"/>
            </a:ln>
            <a:effectLst/>
          </p:spPr>
        </p:pic>
        <p:sp>
          <p:nvSpPr>
            <p:cNvPr id="260" name="矩形"/>
            <p:cNvSpPr/>
            <p:nvPr/>
          </p:nvSpPr>
          <p:spPr>
            <a:xfrm>
              <a:off x="306778" y="858854"/>
              <a:ext cx="5074137" cy="10608685"/>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61" name="線條"/>
            <p:cNvSpPr/>
            <p:nvPr/>
          </p:nvSpPr>
          <p:spPr>
            <a:xfrm>
              <a:off x="361217" y="10317877"/>
              <a:ext cx="4941961" cy="1274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pic>
          <p:nvPicPr>
            <p:cNvPr id="262" name="截圖 2019-11-15 下午2.45.17.png" descr="截圖 2019-11-15 下午2.45.17.png"/>
            <p:cNvPicPr>
              <a:picLocks/>
            </p:cNvPicPr>
            <p:nvPr/>
          </p:nvPicPr>
          <p:blipFill>
            <a:blip r:embed="rId5"/>
            <a:srcRect l="7159" t="861" b="12461"/>
            <a:stretch>
              <a:fillRect/>
            </a:stretch>
          </p:blipFill>
          <p:spPr>
            <a:xfrm>
              <a:off x="375403" y="2852573"/>
              <a:ext cx="4995574" cy="4320685"/>
            </a:xfrm>
            <a:prstGeom prst="rect">
              <a:avLst/>
            </a:prstGeom>
            <a:ln w="12700" cap="flat">
              <a:noFill/>
              <a:miter lim="400000"/>
            </a:ln>
            <a:effectLst/>
          </p:spPr>
        </p:pic>
        <p:sp>
          <p:nvSpPr>
            <p:cNvPr id="263" name="房價預測"/>
            <p:cNvSpPr txBox="1"/>
            <p:nvPr/>
          </p:nvSpPr>
          <p:spPr>
            <a:xfrm>
              <a:off x="669417" y="697997"/>
              <a:ext cx="4305365" cy="1229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300">
                  <a:solidFill>
                    <a:srgbClr val="FF9300"/>
                  </a:solidFill>
                  <a:latin typeface="Helvetica Neue"/>
                  <a:ea typeface="Helvetica Neue"/>
                  <a:cs typeface="Helvetica Neue"/>
                  <a:sym typeface="Helvetica Neue"/>
                </a:defRPr>
              </a:lvl1pPr>
            </a:lstStyle>
            <a:p>
              <a:r>
                <a:t>房價預測</a:t>
              </a:r>
            </a:p>
          </p:txBody>
        </p:sp>
        <p:grpSp>
          <p:nvGrpSpPr>
            <p:cNvPr id="272" name="群組"/>
            <p:cNvGrpSpPr/>
            <p:nvPr/>
          </p:nvGrpSpPr>
          <p:grpSpPr>
            <a:xfrm>
              <a:off x="185405" y="7696024"/>
              <a:ext cx="5065809" cy="2093483"/>
              <a:chOff x="0" y="0"/>
              <a:chExt cx="5065808" cy="2093482"/>
            </a:xfrm>
          </p:grpSpPr>
          <p:sp>
            <p:nvSpPr>
              <p:cNvPr id="264" name="去年同季"/>
              <p:cNvSpPr txBox="1"/>
              <p:nvPr/>
            </p:nvSpPr>
            <p:spPr>
              <a:xfrm>
                <a:off x="0" y="0"/>
                <a:ext cx="1736567" cy="748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rgbClr val="929292"/>
                    </a:solidFill>
                    <a:latin typeface="Helvetica Neue"/>
                    <a:ea typeface="Helvetica Neue"/>
                    <a:cs typeface="Helvetica Neue"/>
                    <a:sym typeface="Helvetica Neue"/>
                  </a:defRPr>
                </a:lvl1pPr>
              </a:lstStyle>
              <a:p>
                <a:r>
                  <a:t>去年同季</a:t>
                </a:r>
              </a:p>
            </p:txBody>
          </p:sp>
          <p:sp>
            <p:nvSpPr>
              <p:cNvPr id="265" name="圓角矩形"/>
              <p:cNvSpPr/>
              <p:nvPr/>
            </p:nvSpPr>
            <p:spPr>
              <a:xfrm>
                <a:off x="1590601" y="146324"/>
                <a:ext cx="3475208" cy="685836"/>
              </a:xfrm>
              <a:prstGeom prst="roundRect">
                <a:avLst>
                  <a:gd name="adj" fmla="val 50000"/>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66" name="箭頭"/>
              <p:cNvSpPr/>
              <p:nvPr/>
            </p:nvSpPr>
            <p:spPr>
              <a:xfrm rot="16196614">
                <a:off x="1745860" y="248123"/>
                <a:ext cx="457504" cy="425514"/>
              </a:xfrm>
              <a:custGeom>
                <a:avLst/>
                <a:gdLst/>
                <a:ahLst/>
                <a:cxnLst>
                  <a:cxn ang="0">
                    <a:pos x="wd2" y="hd2"/>
                  </a:cxn>
                  <a:cxn ang="5400000">
                    <a:pos x="wd2" y="hd2"/>
                  </a:cxn>
                  <a:cxn ang="10800000">
                    <a:pos x="wd2" y="hd2"/>
                  </a:cxn>
                  <a:cxn ang="16200000">
                    <a:pos x="wd2" y="hd2"/>
                  </a:cxn>
                </a:cxnLst>
                <a:rect l="0" t="0" r="r" b="b"/>
                <a:pathLst>
                  <a:path w="21600" h="21600" extrusionOk="0">
                    <a:moveTo>
                      <a:pt x="10357" y="13499"/>
                    </a:moveTo>
                    <a:lnTo>
                      <a:pt x="10357" y="21600"/>
                    </a:lnTo>
                    <a:lnTo>
                      <a:pt x="0" y="10800"/>
                    </a:lnTo>
                    <a:lnTo>
                      <a:pt x="10357" y="0"/>
                    </a:lnTo>
                    <a:lnTo>
                      <a:pt x="10357" y="8101"/>
                    </a:lnTo>
                    <a:lnTo>
                      <a:pt x="21600" y="8101"/>
                    </a:lnTo>
                    <a:lnTo>
                      <a:pt x="21600" y="13499"/>
                    </a:lnTo>
                    <a:close/>
                  </a:path>
                </a:pathLst>
              </a:cu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67" name="0.25%"/>
              <p:cNvSpPr txBox="1"/>
              <p:nvPr/>
            </p:nvSpPr>
            <p:spPr>
              <a:xfrm>
                <a:off x="3526698" y="134770"/>
                <a:ext cx="1499753" cy="708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1">
                    <a:solidFill>
                      <a:srgbClr val="FFFFFF"/>
                    </a:solidFill>
                    <a:latin typeface="Helvetica Neue"/>
                    <a:ea typeface="Helvetica Neue"/>
                    <a:cs typeface="Helvetica Neue"/>
                    <a:sym typeface="Helvetica Neue"/>
                  </a:defRPr>
                </a:lvl1pPr>
              </a:lstStyle>
              <a:p>
                <a:r>
                  <a:t>0.25%</a:t>
                </a:r>
              </a:p>
            </p:txBody>
          </p:sp>
          <p:sp>
            <p:nvSpPr>
              <p:cNvPr id="268" name="未來漲幅"/>
              <p:cNvSpPr txBox="1"/>
              <p:nvPr/>
            </p:nvSpPr>
            <p:spPr>
              <a:xfrm>
                <a:off x="33733" y="1299073"/>
                <a:ext cx="1736568" cy="7480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929292"/>
                    </a:solidFill>
                    <a:latin typeface="Helvetica Neue"/>
                    <a:ea typeface="Helvetica Neue"/>
                    <a:cs typeface="Helvetica Neue"/>
                    <a:sym typeface="Helvetica Neue"/>
                  </a:defRPr>
                </a:lvl1pPr>
              </a:lstStyle>
              <a:p>
                <a:r>
                  <a:t>未來漲幅</a:t>
                </a:r>
              </a:p>
            </p:txBody>
          </p:sp>
          <p:sp>
            <p:nvSpPr>
              <p:cNvPr id="269" name="圓角矩形"/>
              <p:cNvSpPr/>
              <p:nvPr/>
            </p:nvSpPr>
            <p:spPr>
              <a:xfrm>
                <a:off x="1590601" y="1384538"/>
                <a:ext cx="3475208" cy="685836"/>
              </a:xfrm>
              <a:prstGeom prst="roundRect">
                <a:avLst>
                  <a:gd name="adj" fmla="val 50000"/>
                </a:avLst>
              </a:prstGeom>
              <a:solidFill>
                <a:srgbClr val="EFA7B8"/>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70" name="箭頭"/>
              <p:cNvSpPr/>
              <p:nvPr/>
            </p:nvSpPr>
            <p:spPr>
              <a:xfrm rot="16196614">
                <a:off x="1809288" y="1515122"/>
                <a:ext cx="424614" cy="424615"/>
              </a:xfrm>
              <a:prstGeom prst="rightArrow">
                <a:avLst>
                  <a:gd name="adj1" fmla="val 24991"/>
                  <a:gd name="adj2" fmla="val 5155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71" name="0.35%"/>
              <p:cNvSpPr txBox="1"/>
              <p:nvPr/>
            </p:nvSpPr>
            <p:spPr>
              <a:xfrm>
                <a:off x="3526698" y="1384538"/>
                <a:ext cx="1499753" cy="708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800" b="1">
                    <a:solidFill>
                      <a:srgbClr val="FFFFFF"/>
                    </a:solidFill>
                    <a:latin typeface="Helvetica Neue"/>
                    <a:ea typeface="Helvetica Neue"/>
                    <a:cs typeface="Helvetica Neue"/>
                    <a:sym typeface="Helvetica Neue"/>
                  </a:defRPr>
                </a:lvl1pPr>
              </a:lstStyle>
              <a:p>
                <a:r>
                  <a:t>0.35%</a:t>
                </a:r>
              </a:p>
            </p:txBody>
          </p:sp>
        </p:grpSp>
        <p:pic>
          <p:nvPicPr>
            <p:cNvPr id="273" name="截圖 2019-11-19 上午2.05.02.png" descr="截圖 2019-11-19 上午2.05.02.png"/>
            <p:cNvPicPr>
              <a:picLocks noChangeAspect="1"/>
            </p:cNvPicPr>
            <p:nvPr/>
          </p:nvPicPr>
          <p:blipFill>
            <a:blip r:embed="rId6"/>
            <a:srcRect/>
            <a:stretch>
              <a:fillRect/>
            </a:stretch>
          </p:blipFill>
          <p:spPr>
            <a:xfrm>
              <a:off x="804442" y="10542673"/>
              <a:ext cx="547393" cy="841788"/>
            </a:xfrm>
            <a:prstGeom prst="rect">
              <a:avLst/>
            </a:prstGeom>
            <a:ln w="12700" cap="flat">
              <a:noFill/>
              <a:miter lim="400000"/>
            </a:ln>
            <a:effectLst/>
          </p:spPr>
        </p:pic>
        <p:pic>
          <p:nvPicPr>
            <p:cNvPr id="274" name="截圖 2019-11-19 上午2.05.44.png" descr="截圖 2019-11-19 上午2.05.44.png"/>
            <p:cNvPicPr>
              <a:picLocks noChangeAspect="1"/>
            </p:cNvPicPr>
            <p:nvPr/>
          </p:nvPicPr>
          <p:blipFill>
            <a:blip r:embed="rId7"/>
            <a:srcRect/>
            <a:stretch>
              <a:fillRect/>
            </a:stretch>
          </p:blipFill>
          <p:spPr>
            <a:xfrm>
              <a:off x="2530488" y="10590909"/>
              <a:ext cx="596055" cy="788895"/>
            </a:xfrm>
            <a:prstGeom prst="rect">
              <a:avLst/>
            </a:prstGeom>
            <a:ln w="12700" cap="flat">
              <a:noFill/>
              <a:miter lim="400000"/>
            </a:ln>
            <a:effectLst/>
          </p:spPr>
        </p:pic>
        <p:pic>
          <p:nvPicPr>
            <p:cNvPr id="275" name="截圖 2019-11-19 上午2.06.13.png" descr="截圖 2019-11-19 上午2.06.13.png"/>
            <p:cNvPicPr>
              <a:picLocks noChangeAspect="1"/>
            </p:cNvPicPr>
            <p:nvPr/>
          </p:nvPicPr>
          <p:blipFill>
            <a:blip r:embed="rId8"/>
            <a:srcRect/>
            <a:stretch>
              <a:fillRect/>
            </a:stretch>
          </p:blipFill>
          <p:spPr>
            <a:xfrm>
              <a:off x="4308169" y="10565360"/>
              <a:ext cx="623111" cy="804298"/>
            </a:xfrm>
            <a:prstGeom prst="rect">
              <a:avLst/>
            </a:prstGeom>
            <a:ln w="12700" cap="flat">
              <a:noFill/>
              <a:miter lim="400000"/>
            </a:ln>
            <a:effectLst/>
          </p:spPr>
        </p:pic>
      </p:grpSp>
      <p:pic>
        <p:nvPicPr>
          <p:cNvPr id="2" name="圖片 1">
            <a:extLst>
              <a:ext uri="{FF2B5EF4-FFF2-40B4-BE49-F238E27FC236}">
                <a16:creationId xmlns:a16="http://schemas.microsoft.com/office/drawing/2014/main" id="{657AB223-01EE-7A49-93A7-373A5DD3C9BF}"/>
              </a:ext>
            </a:extLst>
          </p:cNvPr>
          <p:cNvPicPr>
            <a:picLocks noChangeAspect="1"/>
          </p:cNvPicPr>
          <p:nvPr/>
        </p:nvPicPr>
        <p:blipFill>
          <a:blip r:embed="rId9"/>
          <a:stretch>
            <a:fillRect/>
          </a:stretch>
        </p:blipFill>
        <p:spPr>
          <a:xfrm>
            <a:off x="472347" y="1404886"/>
            <a:ext cx="13058662" cy="10452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Feature"/>
          <p:cNvSpPr txBox="1">
            <a:spLocks noGrp="1"/>
          </p:cNvSpPr>
          <p:nvPr>
            <p:ph type="title"/>
          </p:nvPr>
        </p:nvSpPr>
        <p:spPr>
          <a:prstGeom prst="rect">
            <a:avLst/>
          </a:prstGeom>
        </p:spPr>
        <p:txBody>
          <a:bodyPr/>
          <a:lstStyle/>
          <a:p>
            <a:r>
              <a:t>Feature</a:t>
            </a:r>
          </a:p>
        </p:txBody>
      </p:sp>
      <p:sp>
        <p:nvSpPr>
          <p:cNvPr id="279" name="針對不實廣告進行排除…"/>
          <p:cNvSpPr txBox="1">
            <a:spLocks noGrp="1"/>
          </p:cNvSpPr>
          <p:nvPr>
            <p:ph type="body" idx="1"/>
          </p:nvPr>
        </p:nvSpPr>
        <p:spPr>
          <a:xfrm>
            <a:off x="673100" y="3835400"/>
            <a:ext cx="23050500" cy="2053336"/>
          </a:xfrm>
          <a:prstGeom prst="rect">
            <a:avLst/>
          </a:prstGeom>
        </p:spPr>
        <p:txBody>
          <a:bodyPr/>
          <a:lstStyle/>
          <a:p>
            <a:r>
              <a:rPr dirty="0" err="1"/>
              <a:t>針對不實廣告進行排除</a:t>
            </a:r>
            <a:endParaRPr dirty="0"/>
          </a:p>
        </p:txBody>
      </p:sp>
      <p:sp>
        <p:nvSpPr>
          <p:cNvPr id="6" name="針對不實廣告進行排除…">
            <a:extLst>
              <a:ext uri="{FF2B5EF4-FFF2-40B4-BE49-F238E27FC236}">
                <a16:creationId xmlns:a16="http://schemas.microsoft.com/office/drawing/2014/main" id="{55396C64-E07E-1D43-86C4-9AC5CAD99C55}"/>
              </a:ext>
            </a:extLst>
          </p:cNvPr>
          <p:cNvSpPr txBox="1">
            <a:spLocks/>
          </p:cNvSpPr>
          <p:nvPr/>
        </p:nvSpPr>
        <p:spPr>
          <a:xfrm>
            <a:off x="673100" y="5520014"/>
            <a:ext cx="23050500" cy="2053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7366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1pPr>
            <a:lvl2pPr marL="14732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2pPr>
            <a:lvl3pPr marL="22098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3pPr>
            <a:lvl4pPr marL="29464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4pPr>
            <a:lvl5pPr marL="36830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a:lstStyle>
          <a:p>
            <a:r>
              <a:rPr lang="zh-TW" altLang="en-US" dirty="0"/>
              <a:t>廣告對民眾反應時間</a:t>
            </a:r>
          </a:p>
        </p:txBody>
      </p:sp>
      <p:sp>
        <p:nvSpPr>
          <p:cNvPr id="7" name="針對不實廣告進行排除…">
            <a:extLst>
              <a:ext uri="{FF2B5EF4-FFF2-40B4-BE49-F238E27FC236}">
                <a16:creationId xmlns:a16="http://schemas.microsoft.com/office/drawing/2014/main" id="{7DB8F0D1-16FB-944C-A208-70F2C2456035}"/>
              </a:ext>
            </a:extLst>
          </p:cNvPr>
          <p:cNvSpPr txBox="1">
            <a:spLocks/>
          </p:cNvSpPr>
          <p:nvPr/>
        </p:nvSpPr>
        <p:spPr>
          <a:xfrm>
            <a:off x="673100" y="7166358"/>
            <a:ext cx="23050500" cy="2053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7366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1pPr>
            <a:lvl2pPr marL="14732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2pPr>
            <a:lvl3pPr marL="22098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3pPr>
            <a:lvl4pPr marL="29464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4pPr>
            <a:lvl5pPr marL="36830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a:lstStyle>
          <a:p>
            <a:r>
              <a:rPr lang="zh-TW" altLang="en-US" dirty="0"/>
              <a:t>訓練資料的多樣性</a:t>
            </a:r>
          </a:p>
        </p:txBody>
      </p:sp>
      <p:sp>
        <p:nvSpPr>
          <p:cNvPr id="8" name="針對不實廣告進行排除…">
            <a:extLst>
              <a:ext uri="{FF2B5EF4-FFF2-40B4-BE49-F238E27FC236}">
                <a16:creationId xmlns:a16="http://schemas.microsoft.com/office/drawing/2014/main" id="{0DC9D61F-C0BE-174F-AB86-D75D75636CC7}"/>
              </a:ext>
            </a:extLst>
          </p:cNvPr>
          <p:cNvSpPr txBox="1">
            <a:spLocks/>
          </p:cNvSpPr>
          <p:nvPr/>
        </p:nvSpPr>
        <p:spPr>
          <a:xfrm>
            <a:off x="673100" y="9125752"/>
            <a:ext cx="23050500" cy="2053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7366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1pPr>
            <a:lvl2pPr marL="14732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2pPr>
            <a:lvl3pPr marL="22098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3pPr>
            <a:lvl4pPr marL="29464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4pPr>
            <a:lvl5pPr marL="3683000" marR="0" indent="-736600" algn="l" defTabSz="825500" rtl="0" latinLnBrk="0">
              <a:lnSpc>
                <a:spcPct val="120000"/>
              </a:lnSpc>
              <a:spcBef>
                <a:spcPts val="6500"/>
              </a:spcBef>
              <a:spcAft>
                <a:spcPts val="0"/>
              </a:spcAft>
              <a:buClrTx/>
              <a:buSzPct val="82000"/>
              <a:buFontTx/>
              <a:buChar char="•"/>
              <a:tabLst/>
              <a:defRPr sz="64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a:lstStyle>
          <a:p>
            <a:r>
              <a:rPr lang="zh-TW" altLang="en-US" dirty="0"/>
              <a:t>與實價登錄資料整合</a:t>
            </a:r>
          </a:p>
        </p:txBody>
      </p:sp>
      <p:grpSp>
        <p:nvGrpSpPr>
          <p:cNvPr id="5" name="群組 4">
            <a:extLst>
              <a:ext uri="{FF2B5EF4-FFF2-40B4-BE49-F238E27FC236}">
                <a16:creationId xmlns:a16="http://schemas.microsoft.com/office/drawing/2014/main" id="{0CE89A0B-07E7-5546-8138-84873ECDC1A1}"/>
              </a:ext>
            </a:extLst>
          </p:cNvPr>
          <p:cNvGrpSpPr/>
          <p:nvPr/>
        </p:nvGrpSpPr>
        <p:grpSpPr>
          <a:xfrm>
            <a:off x="10765428" y="4493346"/>
            <a:ext cx="12081420" cy="7548708"/>
            <a:chOff x="10765428" y="4493346"/>
            <a:chExt cx="12081420" cy="7548708"/>
          </a:xfrm>
        </p:grpSpPr>
        <p:pic>
          <p:nvPicPr>
            <p:cNvPr id="280" name="截圖 2019-11-19 上午3.06.12.png" descr="截圖 2019-11-19 上午3.06.12.png"/>
            <p:cNvPicPr>
              <a:picLocks noChangeAspect="1"/>
            </p:cNvPicPr>
            <p:nvPr/>
          </p:nvPicPr>
          <p:blipFill>
            <a:blip r:embed="rId3"/>
            <a:stretch>
              <a:fillRect/>
            </a:stretch>
          </p:blipFill>
          <p:spPr>
            <a:xfrm>
              <a:off x="10765429" y="4493346"/>
              <a:ext cx="12081419" cy="7548708"/>
            </a:xfrm>
            <a:prstGeom prst="rect">
              <a:avLst/>
            </a:prstGeom>
            <a:ln w="12700">
              <a:miter lim="400000"/>
            </a:ln>
          </p:spPr>
        </p:pic>
        <p:pic>
          <p:nvPicPr>
            <p:cNvPr id="4" name="圖片 3">
              <a:extLst>
                <a:ext uri="{FF2B5EF4-FFF2-40B4-BE49-F238E27FC236}">
                  <a16:creationId xmlns:a16="http://schemas.microsoft.com/office/drawing/2014/main" id="{7CC1E3F0-6738-1A4A-9582-5694448349D2}"/>
                </a:ext>
              </a:extLst>
            </p:cNvPr>
            <p:cNvPicPr>
              <a:picLocks noChangeAspect="1"/>
            </p:cNvPicPr>
            <p:nvPr/>
          </p:nvPicPr>
          <p:blipFill>
            <a:blip r:embed="rId4"/>
            <a:stretch>
              <a:fillRect/>
            </a:stretch>
          </p:blipFill>
          <p:spPr>
            <a:xfrm>
              <a:off x="10765428" y="4496355"/>
              <a:ext cx="8589757" cy="7031615"/>
            </a:xfrm>
            <a:prstGeom prst="rect">
              <a:avLst/>
            </a:prstGeom>
          </p:spPr>
        </p:pic>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uiExpand="1" build="p"/>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Feature"/>
          <p:cNvSpPr txBox="1">
            <a:spLocks noGrp="1"/>
          </p:cNvSpPr>
          <p:nvPr>
            <p:ph type="title"/>
          </p:nvPr>
        </p:nvSpPr>
        <p:spPr>
          <a:xfrm>
            <a:off x="-4024609" y="355600"/>
            <a:ext cx="23050501" cy="3429001"/>
          </a:xfrm>
          <a:prstGeom prst="rect">
            <a:avLst/>
          </a:prstGeom>
        </p:spPr>
        <p:txBody>
          <a:bodyPr/>
          <a:lstStyle/>
          <a:p>
            <a:r>
              <a:t>Feature</a:t>
            </a:r>
          </a:p>
        </p:txBody>
      </p:sp>
      <p:pic>
        <p:nvPicPr>
          <p:cNvPr id="283" name="截圖 2019-11-19 上午3.06.12.png" descr="截圖 2019-11-19 上午3.06.12.png"/>
          <p:cNvPicPr>
            <a:picLocks noChangeAspect="1"/>
          </p:cNvPicPr>
          <p:nvPr/>
        </p:nvPicPr>
        <p:blipFill>
          <a:blip r:embed="rId3"/>
          <a:stretch>
            <a:fillRect/>
          </a:stretch>
        </p:blipFill>
        <p:spPr>
          <a:xfrm>
            <a:off x="887093" y="4084688"/>
            <a:ext cx="12186635" cy="7614448"/>
          </a:xfrm>
          <a:prstGeom prst="rect">
            <a:avLst/>
          </a:prstGeom>
          <a:ln w="12700">
            <a:miter lim="400000"/>
          </a:ln>
        </p:spPr>
      </p:pic>
      <p:pic>
        <p:nvPicPr>
          <p:cNvPr id="284" name="影像" descr="影像"/>
          <p:cNvPicPr>
            <a:picLocks noChangeAspect="1"/>
          </p:cNvPicPr>
          <p:nvPr/>
        </p:nvPicPr>
        <p:blipFill>
          <a:blip r:embed="rId4"/>
          <a:srcRect l="18565" t="5082" r="18555" b="5055"/>
          <a:stretch>
            <a:fillRect/>
          </a:stretch>
        </p:blipFill>
        <p:spPr>
          <a:xfrm>
            <a:off x="14283853" y="617693"/>
            <a:ext cx="9312002" cy="13955983"/>
          </a:xfrm>
          <a:custGeom>
            <a:avLst/>
            <a:gdLst/>
            <a:ahLst/>
            <a:cxnLst>
              <a:cxn ang="0">
                <a:pos x="wd2" y="hd2"/>
              </a:cxn>
              <a:cxn ang="5400000">
                <a:pos x="wd2" y="hd2"/>
              </a:cxn>
              <a:cxn ang="10800000">
                <a:pos x="wd2" y="hd2"/>
              </a:cxn>
              <a:cxn ang="16200000">
                <a:pos x="wd2" y="hd2"/>
              </a:cxn>
            </a:cxnLst>
            <a:rect l="0" t="0" r="r" b="b"/>
            <a:pathLst>
              <a:path w="21506" h="21596" extrusionOk="0">
                <a:moveTo>
                  <a:pt x="8571" y="1"/>
                </a:moveTo>
                <a:cubicBezTo>
                  <a:pt x="4176" y="10"/>
                  <a:pt x="3675" y="17"/>
                  <a:pt x="3455" y="68"/>
                </a:cubicBezTo>
                <a:cubicBezTo>
                  <a:pt x="2936" y="188"/>
                  <a:pt x="2580" y="445"/>
                  <a:pt x="2463" y="787"/>
                </a:cubicBezTo>
                <a:cubicBezTo>
                  <a:pt x="2422" y="907"/>
                  <a:pt x="2403" y="1888"/>
                  <a:pt x="2397" y="4189"/>
                </a:cubicBezTo>
                <a:lnTo>
                  <a:pt x="2390" y="7423"/>
                </a:lnTo>
                <a:lnTo>
                  <a:pt x="2087" y="7525"/>
                </a:lnTo>
                <a:cubicBezTo>
                  <a:pt x="1921" y="7582"/>
                  <a:pt x="1738" y="7648"/>
                  <a:pt x="1680" y="7672"/>
                </a:cubicBezTo>
                <a:cubicBezTo>
                  <a:pt x="1623" y="7697"/>
                  <a:pt x="1329" y="7757"/>
                  <a:pt x="1027" y="7807"/>
                </a:cubicBezTo>
                <a:cubicBezTo>
                  <a:pt x="724" y="7857"/>
                  <a:pt x="404" y="7918"/>
                  <a:pt x="315" y="7943"/>
                </a:cubicBezTo>
                <a:cubicBezTo>
                  <a:pt x="40" y="8020"/>
                  <a:pt x="-94" y="8298"/>
                  <a:pt x="73" y="8447"/>
                </a:cubicBezTo>
                <a:cubicBezTo>
                  <a:pt x="114" y="8483"/>
                  <a:pt x="148" y="8551"/>
                  <a:pt x="148" y="8599"/>
                </a:cubicBezTo>
                <a:cubicBezTo>
                  <a:pt x="148" y="8714"/>
                  <a:pt x="302" y="8877"/>
                  <a:pt x="509" y="8981"/>
                </a:cubicBezTo>
                <a:cubicBezTo>
                  <a:pt x="773" y="9115"/>
                  <a:pt x="1299" y="9244"/>
                  <a:pt x="1673" y="9266"/>
                </a:cubicBezTo>
                <a:cubicBezTo>
                  <a:pt x="1861" y="9277"/>
                  <a:pt x="2027" y="9298"/>
                  <a:pt x="2040" y="9313"/>
                </a:cubicBezTo>
                <a:cubicBezTo>
                  <a:pt x="2054" y="9328"/>
                  <a:pt x="1991" y="9366"/>
                  <a:pt x="1900" y="9397"/>
                </a:cubicBezTo>
                <a:cubicBezTo>
                  <a:pt x="1599" y="9499"/>
                  <a:pt x="1215" y="9716"/>
                  <a:pt x="995" y="9911"/>
                </a:cubicBezTo>
                <a:cubicBezTo>
                  <a:pt x="876" y="10016"/>
                  <a:pt x="695" y="10171"/>
                  <a:pt x="592" y="10255"/>
                </a:cubicBezTo>
                <a:cubicBezTo>
                  <a:pt x="292" y="10498"/>
                  <a:pt x="182" y="10699"/>
                  <a:pt x="223" y="10925"/>
                </a:cubicBezTo>
                <a:cubicBezTo>
                  <a:pt x="266" y="11162"/>
                  <a:pt x="394" y="11542"/>
                  <a:pt x="446" y="11587"/>
                </a:cubicBezTo>
                <a:cubicBezTo>
                  <a:pt x="468" y="11606"/>
                  <a:pt x="498" y="11652"/>
                  <a:pt x="513" y="11689"/>
                </a:cubicBezTo>
                <a:cubicBezTo>
                  <a:pt x="529" y="11726"/>
                  <a:pt x="610" y="11911"/>
                  <a:pt x="696" y="12099"/>
                </a:cubicBezTo>
                <a:lnTo>
                  <a:pt x="851" y="12442"/>
                </a:lnTo>
                <a:lnTo>
                  <a:pt x="729" y="12589"/>
                </a:lnTo>
                <a:cubicBezTo>
                  <a:pt x="587" y="12759"/>
                  <a:pt x="391" y="13286"/>
                  <a:pt x="360" y="13580"/>
                </a:cubicBezTo>
                <a:cubicBezTo>
                  <a:pt x="331" y="13857"/>
                  <a:pt x="420" y="14164"/>
                  <a:pt x="705" y="14761"/>
                </a:cubicBezTo>
                <a:cubicBezTo>
                  <a:pt x="987" y="15353"/>
                  <a:pt x="1158" y="15623"/>
                  <a:pt x="1311" y="15719"/>
                </a:cubicBezTo>
                <a:cubicBezTo>
                  <a:pt x="1416" y="15784"/>
                  <a:pt x="1418" y="15791"/>
                  <a:pt x="1337" y="15865"/>
                </a:cubicBezTo>
                <a:cubicBezTo>
                  <a:pt x="1291" y="15907"/>
                  <a:pt x="1196" y="15994"/>
                  <a:pt x="1127" y="16057"/>
                </a:cubicBezTo>
                <a:cubicBezTo>
                  <a:pt x="986" y="16188"/>
                  <a:pt x="803" y="16556"/>
                  <a:pt x="803" y="16710"/>
                </a:cubicBezTo>
                <a:cubicBezTo>
                  <a:pt x="803" y="17003"/>
                  <a:pt x="1252" y="17638"/>
                  <a:pt x="1597" y="17831"/>
                </a:cubicBezTo>
                <a:cubicBezTo>
                  <a:pt x="1890" y="17996"/>
                  <a:pt x="2359" y="17978"/>
                  <a:pt x="2636" y="17793"/>
                </a:cubicBezTo>
                <a:lnTo>
                  <a:pt x="2766" y="17705"/>
                </a:lnTo>
                <a:lnTo>
                  <a:pt x="2949" y="17799"/>
                </a:lnTo>
                <a:cubicBezTo>
                  <a:pt x="3362" y="18011"/>
                  <a:pt x="3518" y="18029"/>
                  <a:pt x="5017" y="18044"/>
                </a:cubicBezTo>
                <a:lnTo>
                  <a:pt x="6385" y="18059"/>
                </a:lnTo>
                <a:lnTo>
                  <a:pt x="6656" y="18300"/>
                </a:lnTo>
                <a:cubicBezTo>
                  <a:pt x="6806" y="18433"/>
                  <a:pt x="7062" y="18723"/>
                  <a:pt x="7226" y="18946"/>
                </a:cubicBezTo>
                <a:cubicBezTo>
                  <a:pt x="7652" y="19528"/>
                  <a:pt x="7862" y="19769"/>
                  <a:pt x="8524" y="20432"/>
                </a:cubicBezTo>
                <a:cubicBezTo>
                  <a:pt x="8900" y="20807"/>
                  <a:pt x="9133" y="20999"/>
                  <a:pt x="9621" y="21334"/>
                </a:cubicBezTo>
                <a:lnTo>
                  <a:pt x="10001" y="21596"/>
                </a:lnTo>
                <a:lnTo>
                  <a:pt x="15753" y="21596"/>
                </a:lnTo>
                <a:cubicBezTo>
                  <a:pt x="18917" y="21596"/>
                  <a:pt x="21506" y="21584"/>
                  <a:pt x="21506" y="21570"/>
                </a:cubicBezTo>
                <a:cubicBezTo>
                  <a:pt x="21506" y="21555"/>
                  <a:pt x="21474" y="21513"/>
                  <a:pt x="21436" y="21477"/>
                </a:cubicBezTo>
                <a:cubicBezTo>
                  <a:pt x="21398" y="21440"/>
                  <a:pt x="21135" y="21106"/>
                  <a:pt x="20851" y="20735"/>
                </a:cubicBezTo>
                <a:cubicBezTo>
                  <a:pt x="20566" y="20364"/>
                  <a:pt x="20318" y="20045"/>
                  <a:pt x="20298" y="20026"/>
                </a:cubicBezTo>
                <a:cubicBezTo>
                  <a:pt x="20161" y="19896"/>
                  <a:pt x="19771" y="18954"/>
                  <a:pt x="19662" y="18490"/>
                </a:cubicBezTo>
                <a:cubicBezTo>
                  <a:pt x="19452" y="17593"/>
                  <a:pt x="19292" y="16669"/>
                  <a:pt x="19241" y="16060"/>
                </a:cubicBezTo>
                <a:cubicBezTo>
                  <a:pt x="19163" y="15115"/>
                  <a:pt x="19065" y="14480"/>
                  <a:pt x="18910" y="13900"/>
                </a:cubicBezTo>
                <a:cubicBezTo>
                  <a:pt x="18838" y="13631"/>
                  <a:pt x="18759" y="13300"/>
                  <a:pt x="18734" y="13165"/>
                </a:cubicBezTo>
                <a:cubicBezTo>
                  <a:pt x="18709" y="13030"/>
                  <a:pt x="18666" y="12833"/>
                  <a:pt x="18637" y="12728"/>
                </a:cubicBezTo>
                <a:cubicBezTo>
                  <a:pt x="18608" y="12623"/>
                  <a:pt x="18584" y="12438"/>
                  <a:pt x="18584" y="12318"/>
                </a:cubicBezTo>
                <a:cubicBezTo>
                  <a:pt x="18584" y="12197"/>
                  <a:pt x="18562" y="11930"/>
                  <a:pt x="18535" y="11725"/>
                </a:cubicBezTo>
                <a:cubicBezTo>
                  <a:pt x="18508" y="11520"/>
                  <a:pt x="18462" y="11131"/>
                  <a:pt x="18433" y="10862"/>
                </a:cubicBezTo>
                <a:cubicBezTo>
                  <a:pt x="18367" y="10266"/>
                  <a:pt x="18268" y="10028"/>
                  <a:pt x="17874" y="9522"/>
                </a:cubicBezTo>
                <a:cubicBezTo>
                  <a:pt x="17710" y="9312"/>
                  <a:pt x="17576" y="9115"/>
                  <a:pt x="17576" y="9082"/>
                </a:cubicBezTo>
                <a:cubicBezTo>
                  <a:pt x="17575" y="9050"/>
                  <a:pt x="17545" y="8962"/>
                  <a:pt x="17507" y="8888"/>
                </a:cubicBezTo>
                <a:cubicBezTo>
                  <a:pt x="17469" y="8813"/>
                  <a:pt x="17411" y="8532"/>
                  <a:pt x="17379" y="8263"/>
                </a:cubicBezTo>
                <a:cubicBezTo>
                  <a:pt x="17346" y="7994"/>
                  <a:pt x="17295" y="7660"/>
                  <a:pt x="17265" y="7520"/>
                </a:cubicBezTo>
                <a:cubicBezTo>
                  <a:pt x="17212" y="7273"/>
                  <a:pt x="17056" y="7030"/>
                  <a:pt x="16973" y="7065"/>
                </a:cubicBezTo>
                <a:cubicBezTo>
                  <a:pt x="16950" y="7074"/>
                  <a:pt x="16818" y="7064"/>
                  <a:pt x="16681" y="7043"/>
                </a:cubicBezTo>
                <a:cubicBezTo>
                  <a:pt x="16454" y="7008"/>
                  <a:pt x="16410" y="7012"/>
                  <a:pt x="16186" y="7086"/>
                </a:cubicBezTo>
                <a:cubicBezTo>
                  <a:pt x="16051" y="7130"/>
                  <a:pt x="15832" y="7238"/>
                  <a:pt x="15701" y="7325"/>
                </a:cubicBezTo>
                <a:cubicBezTo>
                  <a:pt x="15539" y="7432"/>
                  <a:pt x="15451" y="7470"/>
                  <a:pt x="15424" y="7442"/>
                </a:cubicBezTo>
                <a:cubicBezTo>
                  <a:pt x="15403" y="7420"/>
                  <a:pt x="15384" y="5921"/>
                  <a:pt x="15382" y="4111"/>
                </a:cubicBezTo>
                <a:cubicBezTo>
                  <a:pt x="15379" y="1431"/>
                  <a:pt x="15365" y="793"/>
                  <a:pt x="15309" y="673"/>
                </a:cubicBezTo>
                <a:cubicBezTo>
                  <a:pt x="15271" y="593"/>
                  <a:pt x="15145" y="456"/>
                  <a:pt x="15029" y="369"/>
                </a:cubicBezTo>
                <a:cubicBezTo>
                  <a:pt x="14734" y="149"/>
                  <a:pt x="14435" y="58"/>
                  <a:pt x="13891" y="21"/>
                </a:cubicBezTo>
                <a:cubicBezTo>
                  <a:pt x="13645" y="5"/>
                  <a:pt x="11251" y="-4"/>
                  <a:pt x="8571" y="1"/>
                </a:cubicBezTo>
                <a:close/>
              </a:path>
            </a:pathLst>
          </a:custGeom>
          <a:ln w="12700">
            <a:miter lim="400000"/>
          </a:ln>
        </p:spPr>
      </p:pic>
      <p:grpSp>
        <p:nvGrpSpPr>
          <p:cNvPr id="302" name="群組"/>
          <p:cNvGrpSpPr/>
          <p:nvPr/>
        </p:nvGrpSpPr>
        <p:grpSpPr>
          <a:xfrm>
            <a:off x="15350721" y="527595"/>
            <a:ext cx="5644502" cy="11985709"/>
            <a:chOff x="-145" y="-83"/>
            <a:chExt cx="5644501" cy="11985708"/>
          </a:xfrm>
        </p:grpSpPr>
        <p:pic>
          <p:nvPicPr>
            <p:cNvPr id="285" name="截圖 2019-11-19 上午2.20.52.png" descr="截圖 2019-11-19 上午2.20.52.png"/>
            <p:cNvPicPr>
              <a:picLocks noChangeAspect="1"/>
            </p:cNvPicPr>
            <p:nvPr/>
          </p:nvPicPr>
          <p:blipFill>
            <a:blip r:embed="rId5"/>
            <a:srcRect l="4469" t="1720" r="8908" b="2832"/>
            <a:stretch>
              <a:fillRect/>
            </a:stretch>
          </p:blipFill>
          <p:spPr>
            <a:xfrm>
              <a:off x="-146" y="-84"/>
              <a:ext cx="5644503" cy="11985709"/>
            </a:xfrm>
            <a:custGeom>
              <a:avLst/>
              <a:gdLst/>
              <a:ahLst/>
              <a:cxnLst>
                <a:cxn ang="0">
                  <a:pos x="wd2" y="hd2"/>
                </a:cxn>
                <a:cxn ang="5400000">
                  <a:pos x="wd2" y="hd2"/>
                </a:cxn>
                <a:cxn ang="10800000">
                  <a:pos x="wd2" y="hd2"/>
                </a:cxn>
                <a:cxn ang="16200000">
                  <a:pos x="wd2" y="hd2"/>
                </a:cxn>
              </a:cxnLst>
              <a:rect l="0" t="0" r="r" b="b"/>
              <a:pathLst>
                <a:path w="21548" h="21595" extrusionOk="0">
                  <a:moveTo>
                    <a:pt x="12277" y="3"/>
                  </a:moveTo>
                  <a:cubicBezTo>
                    <a:pt x="8321" y="-5"/>
                    <a:pt x="4344" y="7"/>
                    <a:pt x="3440" y="29"/>
                  </a:cubicBezTo>
                  <a:cubicBezTo>
                    <a:pt x="1902" y="67"/>
                    <a:pt x="1769" y="77"/>
                    <a:pt x="1385" y="183"/>
                  </a:cubicBezTo>
                  <a:cubicBezTo>
                    <a:pt x="893" y="319"/>
                    <a:pt x="569" y="509"/>
                    <a:pt x="313" y="814"/>
                  </a:cubicBezTo>
                  <a:cubicBezTo>
                    <a:pt x="130" y="1032"/>
                    <a:pt x="118" y="1145"/>
                    <a:pt x="41" y="3667"/>
                  </a:cubicBezTo>
                  <a:cubicBezTo>
                    <a:pt x="-52" y="6737"/>
                    <a:pt x="26" y="19362"/>
                    <a:pt x="143" y="20148"/>
                  </a:cubicBezTo>
                  <a:cubicBezTo>
                    <a:pt x="228" y="20719"/>
                    <a:pt x="375" y="20948"/>
                    <a:pt x="810" y="21191"/>
                  </a:cubicBezTo>
                  <a:cubicBezTo>
                    <a:pt x="1100" y="21353"/>
                    <a:pt x="1794" y="21520"/>
                    <a:pt x="2326" y="21556"/>
                  </a:cubicBezTo>
                  <a:cubicBezTo>
                    <a:pt x="2550" y="21572"/>
                    <a:pt x="6477" y="21586"/>
                    <a:pt x="11055" y="21589"/>
                  </a:cubicBezTo>
                  <a:lnTo>
                    <a:pt x="19377" y="21595"/>
                  </a:lnTo>
                  <a:lnTo>
                    <a:pt x="19834" y="21494"/>
                  </a:lnTo>
                  <a:cubicBezTo>
                    <a:pt x="20506" y="21347"/>
                    <a:pt x="20916" y="21156"/>
                    <a:pt x="21251" y="20835"/>
                  </a:cubicBezTo>
                  <a:lnTo>
                    <a:pt x="21548" y="20550"/>
                  </a:lnTo>
                  <a:lnTo>
                    <a:pt x="21548" y="10859"/>
                  </a:lnTo>
                  <a:cubicBezTo>
                    <a:pt x="21548" y="1837"/>
                    <a:pt x="21537" y="1153"/>
                    <a:pt x="21393" y="934"/>
                  </a:cubicBezTo>
                  <a:cubicBezTo>
                    <a:pt x="21122" y="522"/>
                    <a:pt x="20784" y="322"/>
                    <a:pt x="20087" y="160"/>
                  </a:cubicBezTo>
                  <a:lnTo>
                    <a:pt x="19471" y="17"/>
                  </a:lnTo>
                  <a:lnTo>
                    <a:pt x="12277" y="3"/>
                  </a:lnTo>
                  <a:close/>
                </a:path>
              </a:pathLst>
            </a:custGeom>
            <a:ln w="12700" cap="flat">
              <a:noFill/>
              <a:miter lim="400000"/>
            </a:ln>
            <a:effectLst/>
          </p:spPr>
        </p:pic>
        <p:sp>
          <p:nvSpPr>
            <p:cNvPr id="286" name="矩形"/>
            <p:cNvSpPr/>
            <p:nvPr/>
          </p:nvSpPr>
          <p:spPr>
            <a:xfrm>
              <a:off x="306778" y="858854"/>
              <a:ext cx="5074137" cy="10608685"/>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87" name="線條"/>
            <p:cNvSpPr/>
            <p:nvPr/>
          </p:nvSpPr>
          <p:spPr>
            <a:xfrm>
              <a:off x="361217" y="10317877"/>
              <a:ext cx="4941961" cy="12747"/>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pic>
          <p:nvPicPr>
            <p:cNvPr id="288" name="截圖 2019-11-15 下午2.45.17.png" descr="截圖 2019-11-15 下午2.45.17.png"/>
            <p:cNvPicPr>
              <a:picLocks/>
            </p:cNvPicPr>
            <p:nvPr/>
          </p:nvPicPr>
          <p:blipFill>
            <a:blip r:embed="rId6"/>
            <a:srcRect l="7159" t="861" b="12461"/>
            <a:stretch>
              <a:fillRect/>
            </a:stretch>
          </p:blipFill>
          <p:spPr>
            <a:xfrm>
              <a:off x="375403" y="2852572"/>
              <a:ext cx="4995573" cy="4320685"/>
            </a:xfrm>
            <a:prstGeom prst="rect">
              <a:avLst/>
            </a:prstGeom>
            <a:ln w="12700" cap="flat">
              <a:noFill/>
              <a:miter lim="400000"/>
            </a:ln>
            <a:effectLst/>
          </p:spPr>
        </p:pic>
        <p:sp>
          <p:nvSpPr>
            <p:cNvPr id="289" name="Prediction"/>
            <p:cNvSpPr txBox="1"/>
            <p:nvPr/>
          </p:nvSpPr>
          <p:spPr>
            <a:xfrm>
              <a:off x="669417" y="697997"/>
              <a:ext cx="4305365" cy="12299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300">
                  <a:solidFill>
                    <a:srgbClr val="FF9300"/>
                  </a:solidFill>
                  <a:latin typeface="Helvetica Neue"/>
                  <a:ea typeface="Helvetica Neue"/>
                  <a:cs typeface="Helvetica Neue"/>
                  <a:sym typeface="Helvetica Neue"/>
                </a:defRPr>
              </a:lvl1pPr>
            </a:lstStyle>
            <a:p>
              <a:r>
                <a:t>Prediction</a:t>
              </a:r>
            </a:p>
          </p:txBody>
        </p:sp>
        <p:grpSp>
          <p:nvGrpSpPr>
            <p:cNvPr id="298" name="群組"/>
            <p:cNvGrpSpPr/>
            <p:nvPr/>
          </p:nvGrpSpPr>
          <p:grpSpPr>
            <a:xfrm>
              <a:off x="185405" y="7696024"/>
              <a:ext cx="5065810" cy="2093483"/>
              <a:chOff x="0" y="0"/>
              <a:chExt cx="5065808" cy="2093482"/>
            </a:xfrm>
          </p:grpSpPr>
          <p:sp>
            <p:nvSpPr>
              <p:cNvPr id="290" name="Last year"/>
              <p:cNvSpPr txBox="1"/>
              <p:nvPr/>
            </p:nvSpPr>
            <p:spPr>
              <a:xfrm>
                <a:off x="0" y="0"/>
                <a:ext cx="1736567" cy="748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rgbClr val="929292"/>
                    </a:solidFill>
                    <a:latin typeface="Helvetica Neue"/>
                    <a:ea typeface="Helvetica Neue"/>
                    <a:cs typeface="Helvetica Neue"/>
                    <a:sym typeface="Helvetica Neue"/>
                  </a:defRPr>
                </a:lvl1pPr>
              </a:lstStyle>
              <a:p>
                <a:r>
                  <a:t>Last year</a:t>
                </a:r>
              </a:p>
            </p:txBody>
          </p:sp>
          <p:sp>
            <p:nvSpPr>
              <p:cNvPr id="291" name="圓角矩形"/>
              <p:cNvSpPr/>
              <p:nvPr/>
            </p:nvSpPr>
            <p:spPr>
              <a:xfrm>
                <a:off x="1590601" y="146324"/>
                <a:ext cx="3475208" cy="685836"/>
              </a:xfrm>
              <a:prstGeom prst="roundRect">
                <a:avLst>
                  <a:gd name="adj" fmla="val 50000"/>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92" name="箭頭"/>
              <p:cNvSpPr/>
              <p:nvPr/>
            </p:nvSpPr>
            <p:spPr>
              <a:xfrm rot="16196614">
                <a:off x="1745860" y="248123"/>
                <a:ext cx="457504" cy="425514"/>
              </a:xfrm>
              <a:custGeom>
                <a:avLst/>
                <a:gdLst/>
                <a:ahLst/>
                <a:cxnLst>
                  <a:cxn ang="0">
                    <a:pos x="wd2" y="hd2"/>
                  </a:cxn>
                  <a:cxn ang="5400000">
                    <a:pos x="wd2" y="hd2"/>
                  </a:cxn>
                  <a:cxn ang="10800000">
                    <a:pos x="wd2" y="hd2"/>
                  </a:cxn>
                  <a:cxn ang="16200000">
                    <a:pos x="wd2" y="hd2"/>
                  </a:cxn>
                </a:cxnLst>
                <a:rect l="0" t="0" r="r" b="b"/>
                <a:pathLst>
                  <a:path w="21600" h="21600" extrusionOk="0">
                    <a:moveTo>
                      <a:pt x="10357" y="13499"/>
                    </a:moveTo>
                    <a:lnTo>
                      <a:pt x="10357" y="21600"/>
                    </a:lnTo>
                    <a:lnTo>
                      <a:pt x="0" y="10800"/>
                    </a:lnTo>
                    <a:lnTo>
                      <a:pt x="10357" y="0"/>
                    </a:lnTo>
                    <a:lnTo>
                      <a:pt x="10357" y="8101"/>
                    </a:lnTo>
                    <a:lnTo>
                      <a:pt x="21600" y="8101"/>
                    </a:lnTo>
                    <a:lnTo>
                      <a:pt x="21600" y="13499"/>
                    </a:lnTo>
                    <a:close/>
                  </a:path>
                </a:pathLst>
              </a:cu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93" name="0.25%"/>
              <p:cNvSpPr txBox="1"/>
              <p:nvPr/>
            </p:nvSpPr>
            <p:spPr>
              <a:xfrm>
                <a:off x="3526698" y="134770"/>
                <a:ext cx="1499753" cy="708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1">
                    <a:solidFill>
                      <a:srgbClr val="FFFFFF"/>
                    </a:solidFill>
                    <a:latin typeface="Helvetica Neue"/>
                    <a:ea typeface="Helvetica Neue"/>
                    <a:cs typeface="Helvetica Neue"/>
                    <a:sym typeface="Helvetica Neue"/>
                  </a:defRPr>
                </a:lvl1pPr>
              </a:lstStyle>
              <a:p>
                <a:r>
                  <a:t>0.25%</a:t>
                </a:r>
              </a:p>
            </p:txBody>
          </p:sp>
          <p:sp>
            <p:nvSpPr>
              <p:cNvPr id="294" name="Pred."/>
              <p:cNvSpPr txBox="1"/>
              <p:nvPr/>
            </p:nvSpPr>
            <p:spPr>
              <a:xfrm>
                <a:off x="33733" y="1299073"/>
                <a:ext cx="1736568" cy="7480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929292"/>
                    </a:solidFill>
                    <a:latin typeface="Helvetica Neue"/>
                    <a:ea typeface="Helvetica Neue"/>
                    <a:cs typeface="Helvetica Neue"/>
                    <a:sym typeface="Helvetica Neue"/>
                  </a:defRPr>
                </a:lvl1pPr>
              </a:lstStyle>
              <a:p>
                <a:r>
                  <a:t>Pred.</a:t>
                </a:r>
              </a:p>
            </p:txBody>
          </p:sp>
          <p:sp>
            <p:nvSpPr>
              <p:cNvPr id="295" name="圓角矩形"/>
              <p:cNvSpPr/>
              <p:nvPr/>
            </p:nvSpPr>
            <p:spPr>
              <a:xfrm>
                <a:off x="1590601" y="1384538"/>
                <a:ext cx="3475208" cy="685836"/>
              </a:xfrm>
              <a:prstGeom prst="roundRect">
                <a:avLst>
                  <a:gd name="adj" fmla="val 50000"/>
                </a:avLst>
              </a:prstGeom>
              <a:solidFill>
                <a:srgbClr val="EFA7B8"/>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96" name="箭頭"/>
              <p:cNvSpPr/>
              <p:nvPr/>
            </p:nvSpPr>
            <p:spPr>
              <a:xfrm rot="16196614">
                <a:off x="1809288" y="1515122"/>
                <a:ext cx="424614" cy="424615"/>
              </a:xfrm>
              <a:prstGeom prst="rightArrow">
                <a:avLst>
                  <a:gd name="adj1" fmla="val 24991"/>
                  <a:gd name="adj2" fmla="val 5155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97" name="0.35%"/>
              <p:cNvSpPr txBox="1"/>
              <p:nvPr/>
            </p:nvSpPr>
            <p:spPr>
              <a:xfrm>
                <a:off x="3526698" y="1384538"/>
                <a:ext cx="1499753" cy="7089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800" b="1">
                    <a:solidFill>
                      <a:srgbClr val="FFFFFF"/>
                    </a:solidFill>
                    <a:latin typeface="Helvetica Neue"/>
                    <a:ea typeface="Helvetica Neue"/>
                    <a:cs typeface="Helvetica Neue"/>
                    <a:sym typeface="Helvetica Neue"/>
                  </a:defRPr>
                </a:lvl1pPr>
              </a:lstStyle>
              <a:p>
                <a:r>
                  <a:t>0.35%</a:t>
                </a:r>
              </a:p>
            </p:txBody>
          </p:sp>
        </p:grpSp>
        <p:pic>
          <p:nvPicPr>
            <p:cNvPr id="299" name="截圖 2019-11-19 上午2.05.02.png" descr="截圖 2019-11-19 上午2.05.02.png"/>
            <p:cNvPicPr>
              <a:picLocks noChangeAspect="1"/>
            </p:cNvPicPr>
            <p:nvPr/>
          </p:nvPicPr>
          <p:blipFill>
            <a:blip r:embed="rId7"/>
            <a:srcRect/>
            <a:stretch>
              <a:fillRect/>
            </a:stretch>
          </p:blipFill>
          <p:spPr>
            <a:xfrm>
              <a:off x="804442" y="10542672"/>
              <a:ext cx="547393" cy="841789"/>
            </a:xfrm>
            <a:prstGeom prst="rect">
              <a:avLst/>
            </a:prstGeom>
            <a:ln w="12700" cap="flat">
              <a:noFill/>
              <a:miter lim="400000"/>
            </a:ln>
            <a:effectLst/>
          </p:spPr>
        </p:pic>
        <p:pic>
          <p:nvPicPr>
            <p:cNvPr id="300" name="截圖 2019-11-19 上午2.05.44.png" descr="截圖 2019-11-19 上午2.05.44.png"/>
            <p:cNvPicPr>
              <a:picLocks noChangeAspect="1"/>
            </p:cNvPicPr>
            <p:nvPr/>
          </p:nvPicPr>
          <p:blipFill>
            <a:blip r:embed="rId8"/>
            <a:srcRect/>
            <a:stretch>
              <a:fillRect/>
            </a:stretch>
          </p:blipFill>
          <p:spPr>
            <a:xfrm>
              <a:off x="2530488" y="10590909"/>
              <a:ext cx="596055" cy="788896"/>
            </a:xfrm>
            <a:prstGeom prst="rect">
              <a:avLst/>
            </a:prstGeom>
            <a:ln w="12700" cap="flat">
              <a:noFill/>
              <a:miter lim="400000"/>
            </a:ln>
            <a:effectLst/>
          </p:spPr>
        </p:pic>
        <p:pic>
          <p:nvPicPr>
            <p:cNvPr id="301" name="截圖 2019-11-19 上午2.06.13.png" descr="截圖 2019-11-19 上午2.06.13.png"/>
            <p:cNvPicPr>
              <a:picLocks noChangeAspect="1"/>
            </p:cNvPicPr>
            <p:nvPr/>
          </p:nvPicPr>
          <p:blipFill>
            <a:blip r:embed="rId9"/>
            <a:srcRect/>
            <a:stretch>
              <a:fillRect/>
            </a:stretch>
          </p:blipFill>
          <p:spPr>
            <a:xfrm>
              <a:off x="4308169" y="10565360"/>
              <a:ext cx="623110" cy="804298"/>
            </a:xfrm>
            <a:prstGeom prst="rect">
              <a:avLst/>
            </a:prstGeom>
            <a:ln w="12700" cap="flat">
              <a:noFill/>
              <a:miter lim="400000"/>
            </a:ln>
            <a:effectLst/>
          </p:spPr>
        </p:pic>
      </p:grpSp>
      <p:sp>
        <p:nvSpPr>
          <p:cNvPr id="303" name="Data"/>
          <p:cNvSpPr/>
          <p:nvPr/>
        </p:nvSpPr>
        <p:spPr>
          <a:xfrm>
            <a:off x="1277928" y="7519918"/>
            <a:ext cx="3110008" cy="1002747"/>
          </a:xfrm>
          <a:prstGeom prst="rect">
            <a:avLst/>
          </a:prstGeom>
          <a:solidFill>
            <a:srgbClr val="808785"/>
          </a:solidFill>
          <a:ln w="101600">
            <a:solidFill>
              <a:schemeClr val="accent5">
                <a:hueOff val="-608019"/>
                <a:satOff val="-16379"/>
                <a:lumOff val="2512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400">
                <a:solidFill>
                  <a:srgbClr val="FFFFFF"/>
                </a:solidFill>
              </a:defRPr>
            </a:lvl1pPr>
          </a:lstStyle>
          <a:p>
            <a:r>
              <a:t>Data</a:t>
            </a:r>
          </a:p>
        </p:txBody>
      </p:sp>
      <p:sp>
        <p:nvSpPr>
          <p:cNvPr id="304" name="Forecasted index"/>
          <p:cNvSpPr/>
          <p:nvPr/>
        </p:nvSpPr>
        <p:spPr>
          <a:xfrm>
            <a:off x="4682247" y="7448405"/>
            <a:ext cx="4832186" cy="1098423"/>
          </a:xfrm>
          <a:prstGeom prst="rect">
            <a:avLst/>
          </a:prstGeom>
          <a:solidFill>
            <a:schemeClr val="accent1"/>
          </a:solidFill>
          <a:ln w="101600">
            <a:solidFill>
              <a:schemeClr val="accent5">
                <a:hueOff val="-608019"/>
                <a:satOff val="-16379"/>
                <a:lumOff val="25127"/>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400">
                <a:solidFill>
                  <a:srgbClr val="FFFFFF"/>
                </a:solidFill>
              </a:defRPr>
            </a:lvl1pPr>
          </a:lstStyle>
          <a:p>
            <a:r>
              <a:t>Forecasted index</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5E4C4E43-018E-354E-98BF-17B3A462ACCE}"/>
              </a:ext>
            </a:extLst>
          </p:cNvPr>
          <p:cNvPicPr>
            <a:picLocks noChangeAspect="1"/>
          </p:cNvPicPr>
          <p:nvPr/>
        </p:nvPicPr>
        <p:blipFill>
          <a:blip r:embed="rId3"/>
          <a:stretch>
            <a:fillRect/>
          </a:stretch>
        </p:blipFill>
        <p:spPr>
          <a:xfrm>
            <a:off x="-30480" y="-1315784"/>
            <a:ext cx="24444960" cy="16347567"/>
          </a:xfrm>
          <a:prstGeom prst="rect">
            <a:avLst/>
          </a:prstGeom>
        </p:spPr>
      </p:pic>
    </p:spTree>
    <p:extLst>
      <p:ext uri="{BB962C8B-B14F-4D97-AF65-F5344CB8AC3E}">
        <p14:creationId xmlns:p14="http://schemas.microsoft.com/office/powerpoint/2010/main" val="45910015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群組"/>
          <p:cNvGrpSpPr/>
          <p:nvPr/>
        </p:nvGrpSpPr>
        <p:grpSpPr>
          <a:xfrm>
            <a:off x="13266606" y="724030"/>
            <a:ext cx="9311605" cy="13955587"/>
            <a:chOff x="-123" y="127"/>
            <a:chExt cx="9311604" cy="13955585"/>
          </a:xfrm>
        </p:grpSpPr>
        <p:pic>
          <p:nvPicPr>
            <p:cNvPr id="129" name="截圖 2019-11-19 上午2.02.24.png" descr="截圖 2019-11-19 上午2.02.24.png"/>
            <p:cNvPicPr>
              <a:picLocks/>
            </p:cNvPicPr>
            <p:nvPr/>
          </p:nvPicPr>
          <p:blipFill>
            <a:blip r:embed="rId3"/>
            <a:stretch>
              <a:fillRect/>
            </a:stretch>
          </p:blipFill>
          <p:spPr>
            <a:xfrm>
              <a:off x="1243302" y="556291"/>
              <a:ext cx="5226667" cy="10344663"/>
            </a:xfrm>
            <a:prstGeom prst="rect">
              <a:avLst/>
            </a:prstGeom>
            <a:ln w="12700" cap="flat">
              <a:noFill/>
              <a:miter lim="400000"/>
            </a:ln>
            <a:effectLst/>
          </p:spPr>
        </p:pic>
        <p:grpSp>
          <p:nvGrpSpPr>
            <p:cNvPr id="132" name="群組"/>
            <p:cNvGrpSpPr/>
            <p:nvPr/>
          </p:nvGrpSpPr>
          <p:grpSpPr>
            <a:xfrm>
              <a:off x="-124" y="127"/>
              <a:ext cx="9311606" cy="13955586"/>
              <a:chOff x="3" y="277"/>
              <a:chExt cx="9311604" cy="13955585"/>
            </a:xfrm>
          </p:grpSpPr>
          <p:pic>
            <p:nvPicPr>
              <p:cNvPr id="130" name="影像" descr="影像"/>
              <p:cNvPicPr>
                <a:picLocks noChangeAspect="1"/>
              </p:cNvPicPr>
              <p:nvPr/>
            </p:nvPicPr>
            <p:blipFill>
              <a:blip r:embed="rId4"/>
              <a:srcRect l="18566" t="5083" r="18557" b="5057"/>
              <a:stretch>
                <a:fillRect/>
              </a:stretch>
            </p:blipFill>
            <p:spPr>
              <a:xfrm>
                <a:off x="3" y="277"/>
                <a:ext cx="9311606" cy="13955587"/>
              </a:xfrm>
              <a:custGeom>
                <a:avLst/>
                <a:gdLst/>
                <a:ahLst/>
                <a:cxnLst>
                  <a:cxn ang="0">
                    <a:pos x="wd2" y="hd2"/>
                  </a:cxn>
                  <a:cxn ang="5400000">
                    <a:pos x="wd2" y="hd2"/>
                  </a:cxn>
                  <a:cxn ang="10800000">
                    <a:pos x="wd2" y="hd2"/>
                  </a:cxn>
                  <a:cxn ang="16200000">
                    <a:pos x="wd2" y="hd2"/>
                  </a:cxn>
                </a:cxnLst>
                <a:rect l="0" t="0" r="r" b="b"/>
                <a:pathLst>
                  <a:path w="21506" h="21596" extrusionOk="0">
                    <a:moveTo>
                      <a:pt x="8571" y="1"/>
                    </a:moveTo>
                    <a:cubicBezTo>
                      <a:pt x="4176" y="10"/>
                      <a:pt x="3675" y="16"/>
                      <a:pt x="3455" y="67"/>
                    </a:cubicBezTo>
                    <a:cubicBezTo>
                      <a:pt x="2936" y="187"/>
                      <a:pt x="2580" y="445"/>
                      <a:pt x="2463" y="786"/>
                    </a:cubicBezTo>
                    <a:cubicBezTo>
                      <a:pt x="2422" y="907"/>
                      <a:pt x="2403" y="1887"/>
                      <a:pt x="2397" y="4189"/>
                    </a:cubicBezTo>
                    <a:lnTo>
                      <a:pt x="2389" y="7422"/>
                    </a:lnTo>
                    <a:lnTo>
                      <a:pt x="2086" y="7525"/>
                    </a:lnTo>
                    <a:cubicBezTo>
                      <a:pt x="1920" y="7581"/>
                      <a:pt x="1738" y="7647"/>
                      <a:pt x="1680" y="7672"/>
                    </a:cubicBezTo>
                    <a:cubicBezTo>
                      <a:pt x="1623" y="7696"/>
                      <a:pt x="1328" y="7758"/>
                      <a:pt x="1026" y="7807"/>
                    </a:cubicBezTo>
                    <a:cubicBezTo>
                      <a:pt x="723" y="7857"/>
                      <a:pt x="404" y="7918"/>
                      <a:pt x="315" y="7943"/>
                    </a:cubicBezTo>
                    <a:cubicBezTo>
                      <a:pt x="40" y="8020"/>
                      <a:pt x="-94" y="8298"/>
                      <a:pt x="73" y="8446"/>
                    </a:cubicBezTo>
                    <a:cubicBezTo>
                      <a:pt x="114" y="8482"/>
                      <a:pt x="148" y="8552"/>
                      <a:pt x="149" y="8599"/>
                    </a:cubicBezTo>
                    <a:cubicBezTo>
                      <a:pt x="149" y="8714"/>
                      <a:pt x="301" y="8877"/>
                      <a:pt x="508" y="8982"/>
                    </a:cubicBezTo>
                    <a:cubicBezTo>
                      <a:pt x="772" y="9116"/>
                      <a:pt x="1299" y="9244"/>
                      <a:pt x="1673" y="9266"/>
                    </a:cubicBezTo>
                    <a:cubicBezTo>
                      <a:pt x="1861" y="9277"/>
                      <a:pt x="2026" y="9298"/>
                      <a:pt x="2040" y="9313"/>
                    </a:cubicBezTo>
                    <a:cubicBezTo>
                      <a:pt x="2053" y="9328"/>
                      <a:pt x="1990" y="9365"/>
                      <a:pt x="1899" y="9396"/>
                    </a:cubicBezTo>
                    <a:cubicBezTo>
                      <a:pt x="1598" y="9498"/>
                      <a:pt x="1214" y="9717"/>
                      <a:pt x="995" y="9911"/>
                    </a:cubicBezTo>
                    <a:cubicBezTo>
                      <a:pt x="875" y="10016"/>
                      <a:pt x="694" y="10171"/>
                      <a:pt x="591" y="10255"/>
                    </a:cubicBezTo>
                    <a:cubicBezTo>
                      <a:pt x="291" y="10499"/>
                      <a:pt x="182" y="10700"/>
                      <a:pt x="223" y="10926"/>
                    </a:cubicBezTo>
                    <a:cubicBezTo>
                      <a:pt x="266" y="11162"/>
                      <a:pt x="394" y="11542"/>
                      <a:pt x="446" y="11587"/>
                    </a:cubicBezTo>
                    <a:cubicBezTo>
                      <a:pt x="468" y="11606"/>
                      <a:pt x="497" y="11652"/>
                      <a:pt x="512" y="11689"/>
                    </a:cubicBezTo>
                    <a:cubicBezTo>
                      <a:pt x="528" y="11726"/>
                      <a:pt x="610" y="11911"/>
                      <a:pt x="696" y="12100"/>
                    </a:cubicBezTo>
                    <a:lnTo>
                      <a:pt x="852" y="12443"/>
                    </a:lnTo>
                    <a:lnTo>
                      <a:pt x="729" y="12589"/>
                    </a:lnTo>
                    <a:cubicBezTo>
                      <a:pt x="587" y="12759"/>
                      <a:pt x="391" y="13286"/>
                      <a:pt x="359" y="13579"/>
                    </a:cubicBezTo>
                    <a:cubicBezTo>
                      <a:pt x="330" y="13857"/>
                      <a:pt x="420" y="14164"/>
                      <a:pt x="704" y="14761"/>
                    </a:cubicBezTo>
                    <a:cubicBezTo>
                      <a:pt x="987" y="15353"/>
                      <a:pt x="1159" y="15623"/>
                      <a:pt x="1312" y="15718"/>
                    </a:cubicBezTo>
                    <a:cubicBezTo>
                      <a:pt x="1417" y="15784"/>
                      <a:pt x="1417" y="15791"/>
                      <a:pt x="1337" y="15865"/>
                    </a:cubicBezTo>
                    <a:cubicBezTo>
                      <a:pt x="1290" y="15907"/>
                      <a:pt x="1196" y="15994"/>
                      <a:pt x="1128" y="16057"/>
                    </a:cubicBezTo>
                    <a:cubicBezTo>
                      <a:pt x="986" y="16188"/>
                      <a:pt x="802" y="16556"/>
                      <a:pt x="802" y="16710"/>
                    </a:cubicBezTo>
                    <a:cubicBezTo>
                      <a:pt x="802" y="17003"/>
                      <a:pt x="1252" y="17638"/>
                      <a:pt x="1597" y="17831"/>
                    </a:cubicBezTo>
                    <a:cubicBezTo>
                      <a:pt x="1890" y="17996"/>
                      <a:pt x="2359" y="17978"/>
                      <a:pt x="2636" y="17792"/>
                    </a:cubicBezTo>
                    <a:lnTo>
                      <a:pt x="2766" y="17706"/>
                    </a:lnTo>
                    <a:lnTo>
                      <a:pt x="2949" y="17799"/>
                    </a:lnTo>
                    <a:cubicBezTo>
                      <a:pt x="3363" y="18011"/>
                      <a:pt x="3519" y="18029"/>
                      <a:pt x="5018" y="18045"/>
                    </a:cubicBezTo>
                    <a:lnTo>
                      <a:pt x="6384" y="18059"/>
                    </a:lnTo>
                    <a:lnTo>
                      <a:pt x="6658" y="18300"/>
                    </a:lnTo>
                    <a:cubicBezTo>
                      <a:pt x="6807" y="18433"/>
                      <a:pt x="7062" y="18724"/>
                      <a:pt x="7225" y="18947"/>
                    </a:cubicBezTo>
                    <a:cubicBezTo>
                      <a:pt x="7652" y="19529"/>
                      <a:pt x="7862" y="19769"/>
                      <a:pt x="8525" y="20432"/>
                    </a:cubicBezTo>
                    <a:cubicBezTo>
                      <a:pt x="8900" y="20808"/>
                      <a:pt x="9132" y="20999"/>
                      <a:pt x="9620" y="21335"/>
                    </a:cubicBezTo>
                    <a:lnTo>
                      <a:pt x="10000" y="21596"/>
                    </a:lnTo>
                    <a:lnTo>
                      <a:pt x="15754" y="21596"/>
                    </a:lnTo>
                    <a:cubicBezTo>
                      <a:pt x="18918" y="21596"/>
                      <a:pt x="21506" y="21585"/>
                      <a:pt x="21506" y="21570"/>
                    </a:cubicBezTo>
                    <a:cubicBezTo>
                      <a:pt x="21506" y="21556"/>
                      <a:pt x="21475" y="21513"/>
                      <a:pt x="21437" y="21477"/>
                    </a:cubicBezTo>
                    <a:cubicBezTo>
                      <a:pt x="21399" y="21440"/>
                      <a:pt x="21135" y="21107"/>
                      <a:pt x="20851" y="20736"/>
                    </a:cubicBezTo>
                    <a:cubicBezTo>
                      <a:pt x="20566" y="20364"/>
                      <a:pt x="20317" y="20045"/>
                      <a:pt x="20298" y="20027"/>
                    </a:cubicBezTo>
                    <a:cubicBezTo>
                      <a:pt x="20161" y="19897"/>
                      <a:pt x="19771" y="18955"/>
                      <a:pt x="19663" y="18491"/>
                    </a:cubicBezTo>
                    <a:cubicBezTo>
                      <a:pt x="19453" y="17594"/>
                      <a:pt x="19293" y="16670"/>
                      <a:pt x="19242" y="16061"/>
                    </a:cubicBezTo>
                    <a:cubicBezTo>
                      <a:pt x="19163" y="15115"/>
                      <a:pt x="19066" y="14480"/>
                      <a:pt x="18911" y="13900"/>
                    </a:cubicBezTo>
                    <a:cubicBezTo>
                      <a:pt x="18839" y="13631"/>
                      <a:pt x="18761" y="13300"/>
                      <a:pt x="18736" y="13165"/>
                    </a:cubicBezTo>
                    <a:cubicBezTo>
                      <a:pt x="18711" y="13030"/>
                      <a:pt x="18666" y="12833"/>
                      <a:pt x="18637" y="12728"/>
                    </a:cubicBezTo>
                    <a:cubicBezTo>
                      <a:pt x="18608" y="12623"/>
                      <a:pt x="18585" y="12439"/>
                      <a:pt x="18585" y="12318"/>
                    </a:cubicBezTo>
                    <a:cubicBezTo>
                      <a:pt x="18585" y="12197"/>
                      <a:pt x="18563" y="11930"/>
                      <a:pt x="18536" y="11725"/>
                    </a:cubicBezTo>
                    <a:cubicBezTo>
                      <a:pt x="18509" y="11519"/>
                      <a:pt x="18463" y="11131"/>
                      <a:pt x="18433" y="10862"/>
                    </a:cubicBezTo>
                    <a:cubicBezTo>
                      <a:pt x="18368" y="10266"/>
                      <a:pt x="18268" y="10029"/>
                      <a:pt x="17873" y="9523"/>
                    </a:cubicBezTo>
                    <a:cubicBezTo>
                      <a:pt x="17710" y="9313"/>
                      <a:pt x="17577" y="9114"/>
                      <a:pt x="17576" y="9082"/>
                    </a:cubicBezTo>
                    <a:cubicBezTo>
                      <a:pt x="17576" y="9049"/>
                      <a:pt x="17545" y="8962"/>
                      <a:pt x="17508" y="8888"/>
                    </a:cubicBezTo>
                    <a:cubicBezTo>
                      <a:pt x="17470" y="8814"/>
                      <a:pt x="17412" y="8532"/>
                      <a:pt x="17379" y="8263"/>
                    </a:cubicBezTo>
                    <a:cubicBezTo>
                      <a:pt x="17347" y="7993"/>
                      <a:pt x="17296" y="7659"/>
                      <a:pt x="17266" y="7520"/>
                    </a:cubicBezTo>
                    <a:cubicBezTo>
                      <a:pt x="17212" y="7273"/>
                      <a:pt x="17056" y="7031"/>
                      <a:pt x="16973" y="7065"/>
                    </a:cubicBezTo>
                    <a:cubicBezTo>
                      <a:pt x="16950" y="7074"/>
                      <a:pt x="16819" y="7065"/>
                      <a:pt x="16682" y="7043"/>
                    </a:cubicBezTo>
                    <a:cubicBezTo>
                      <a:pt x="16455" y="7008"/>
                      <a:pt x="16410" y="7013"/>
                      <a:pt x="16186" y="7086"/>
                    </a:cubicBezTo>
                    <a:cubicBezTo>
                      <a:pt x="16050" y="7130"/>
                      <a:pt x="15833" y="7237"/>
                      <a:pt x="15702" y="7324"/>
                    </a:cubicBezTo>
                    <a:cubicBezTo>
                      <a:pt x="15540" y="7432"/>
                      <a:pt x="15451" y="7469"/>
                      <a:pt x="15425" y="7442"/>
                    </a:cubicBezTo>
                    <a:cubicBezTo>
                      <a:pt x="15404" y="7420"/>
                      <a:pt x="15385" y="5922"/>
                      <a:pt x="15383" y="4111"/>
                    </a:cubicBezTo>
                    <a:cubicBezTo>
                      <a:pt x="15380" y="1431"/>
                      <a:pt x="15366" y="793"/>
                      <a:pt x="15310" y="673"/>
                    </a:cubicBezTo>
                    <a:cubicBezTo>
                      <a:pt x="15272" y="593"/>
                      <a:pt x="15146" y="455"/>
                      <a:pt x="15030" y="369"/>
                    </a:cubicBezTo>
                    <a:cubicBezTo>
                      <a:pt x="14735" y="149"/>
                      <a:pt x="14435" y="58"/>
                      <a:pt x="13891" y="21"/>
                    </a:cubicBezTo>
                    <a:cubicBezTo>
                      <a:pt x="13644" y="5"/>
                      <a:pt x="11251" y="-4"/>
                      <a:pt x="8571" y="1"/>
                    </a:cubicBezTo>
                    <a:close/>
                    <a:moveTo>
                      <a:pt x="3274" y="898"/>
                    </a:moveTo>
                    <a:lnTo>
                      <a:pt x="8930" y="898"/>
                    </a:lnTo>
                    <a:lnTo>
                      <a:pt x="14585" y="898"/>
                    </a:lnTo>
                    <a:lnTo>
                      <a:pt x="14754" y="1011"/>
                    </a:lnTo>
                    <a:lnTo>
                      <a:pt x="14924" y="1125"/>
                    </a:lnTo>
                    <a:lnTo>
                      <a:pt x="14944" y="8847"/>
                    </a:lnTo>
                    <a:lnTo>
                      <a:pt x="14963" y="16570"/>
                    </a:lnTo>
                    <a:lnTo>
                      <a:pt x="14770" y="16724"/>
                    </a:lnTo>
                    <a:lnTo>
                      <a:pt x="14575" y="16877"/>
                    </a:lnTo>
                    <a:lnTo>
                      <a:pt x="8916" y="16877"/>
                    </a:lnTo>
                    <a:lnTo>
                      <a:pt x="3255" y="16877"/>
                    </a:lnTo>
                    <a:lnTo>
                      <a:pt x="3075" y="16758"/>
                    </a:lnTo>
                    <a:lnTo>
                      <a:pt x="2895" y="16637"/>
                    </a:lnTo>
                    <a:lnTo>
                      <a:pt x="2892" y="8888"/>
                    </a:lnTo>
                    <a:lnTo>
                      <a:pt x="2889" y="1140"/>
                    </a:lnTo>
                    <a:lnTo>
                      <a:pt x="3082" y="1018"/>
                    </a:lnTo>
                    <a:lnTo>
                      <a:pt x="3274" y="898"/>
                    </a:lnTo>
                    <a:close/>
                  </a:path>
                </a:pathLst>
              </a:custGeom>
              <a:ln w="12700" cap="flat">
                <a:noFill/>
                <a:miter lim="400000"/>
              </a:ln>
              <a:effectLst/>
            </p:spPr>
          </p:pic>
          <p:sp>
            <p:nvSpPr>
              <p:cNvPr id="131" name="矩形"/>
              <p:cNvSpPr/>
              <p:nvPr/>
            </p:nvSpPr>
            <p:spPr>
              <a:xfrm>
                <a:off x="3199011" y="11021232"/>
                <a:ext cx="1251010" cy="437202"/>
              </a:xfrm>
              <a:prstGeom prst="rect">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grpSp>
      </p:grpSp>
      <p:sp>
        <p:nvSpPr>
          <p:cNvPr id="134" name="House $"/>
          <p:cNvSpPr txBox="1"/>
          <p:nvPr/>
        </p:nvSpPr>
        <p:spPr>
          <a:xfrm>
            <a:off x="5075603" y="5867400"/>
            <a:ext cx="5700131"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House $</a:t>
            </a:r>
          </a:p>
        </p:txBody>
      </p:sp>
      <p:pic>
        <p:nvPicPr>
          <p:cNvPr id="135" name="截圖 2019-11-19 上午2.05.02.png" descr="截圖 2019-11-19 上午2.05.02.png"/>
          <p:cNvPicPr>
            <a:picLocks noChangeAspect="1"/>
          </p:cNvPicPr>
          <p:nvPr/>
        </p:nvPicPr>
        <p:blipFill>
          <a:blip r:embed="rId5"/>
          <a:srcRect/>
          <a:stretch>
            <a:fillRect/>
          </a:stretch>
        </p:blipFill>
        <p:spPr>
          <a:xfrm>
            <a:off x="15096660" y="10620162"/>
            <a:ext cx="540133" cy="830623"/>
          </a:xfrm>
          <a:prstGeom prst="rect">
            <a:avLst/>
          </a:prstGeom>
          <a:ln w="12700">
            <a:miter lim="400000"/>
          </a:ln>
        </p:spPr>
      </p:pic>
      <p:pic>
        <p:nvPicPr>
          <p:cNvPr id="136" name="截圖 2019-11-19 上午2.05.44.png" descr="截圖 2019-11-19 上午2.05.44.png"/>
          <p:cNvPicPr>
            <a:picLocks noChangeAspect="1"/>
          </p:cNvPicPr>
          <p:nvPr/>
        </p:nvPicPr>
        <p:blipFill>
          <a:blip r:embed="rId6"/>
          <a:srcRect/>
          <a:stretch>
            <a:fillRect/>
          </a:stretch>
        </p:blipFill>
        <p:spPr>
          <a:xfrm>
            <a:off x="16799813" y="10667758"/>
            <a:ext cx="588149" cy="778432"/>
          </a:xfrm>
          <a:prstGeom prst="rect">
            <a:avLst/>
          </a:prstGeom>
          <a:ln w="12700">
            <a:miter lim="400000"/>
          </a:ln>
        </p:spPr>
      </p:pic>
      <p:pic>
        <p:nvPicPr>
          <p:cNvPr id="137" name="截圖 2019-11-19 上午2.06.13.png" descr="截圖 2019-11-19 上午2.06.13.png"/>
          <p:cNvPicPr>
            <a:picLocks noChangeAspect="1"/>
          </p:cNvPicPr>
          <p:nvPr/>
        </p:nvPicPr>
        <p:blipFill>
          <a:blip r:embed="rId7"/>
          <a:srcRect/>
          <a:stretch>
            <a:fillRect/>
          </a:stretch>
        </p:blipFill>
        <p:spPr>
          <a:xfrm>
            <a:off x="18553915" y="10642548"/>
            <a:ext cx="614846" cy="793630"/>
          </a:xfrm>
          <a:prstGeom prst="rect">
            <a:avLst/>
          </a:prstGeom>
          <a:ln w="12700">
            <a:miter lim="400000"/>
          </a:ln>
        </p:spPr>
      </p:pic>
      <p:sp>
        <p:nvSpPr>
          <p:cNvPr id="138" name="Ciel"/>
          <p:cNvSpPr txBox="1"/>
          <p:nvPr/>
        </p:nvSpPr>
        <p:spPr>
          <a:xfrm>
            <a:off x="7409975" y="8505348"/>
            <a:ext cx="1031387"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700" b="1">
                <a:latin typeface="Gill Sans"/>
                <a:ea typeface="Gill Sans"/>
                <a:cs typeface="Gill Sans"/>
                <a:sym typeface="Gill Sans"/>
              </a:defRPr>
            </a:lvl1pPr>
          </a:lstStyle>
          <a:p>
            <a:pPr>
              <a:defRPr sz="2600"/>
            </a:pPr>
            <a:r>
              <a:rPr sz="3700"/>
              <a:t>Ciel</a:t>
            </a:r>
          </a:p>
        </p:txBody>
      </p:sp>
      <p:grpSp>
        <p:nvGrpSpPr>
          <p:cNvPr id="31" name="群組">
            <a:extLst>
              <a:ext uri="{FF2B5EF4-FFF2-40B4-BE49-F238E27FC236}">
                <a16:creationId xmlns:a16="http://schemas.microsoft.com/office/drawing/2014/main" id="{385933F1-6151-DE4C-8EE6-01E78AEDE27F}"/>
              </a:ext>
            </a:extLst>
          </p:cNvPr>
          <p:cNvGrpSpPr/>
          <p:nvPr/>
        </p:nvGrpSpPr>
        <p:grpSpPr>
          <a:xfrm>
            <a:off x="1994547" y="21481988"/>
            <a:ext cx="7021317" cy="9482747"/>
            <a:chOff x="-49" y="116"/>
            <a:chExt cx="7021315" cy="9482746"/>
          </a:xfrm>
        </p:grpSpPr>
        <p:pic>
          <p:nvPicPr>
            <p:cNvPr id="32" name="截圖 2019-11-19 上午2.14.13.png" descr="截圖 2019-11-19 上午2.14.13.png">
              <a:extLst>
                <a:ext uri="{FF2B5EF4-FFF2-40B4-BE49-F238E27FC236}">
                  <a16:creationId xmlns:a16="http://schemas.microsoft.com/office/drawing/2014/main" id="{5B4355D9-755B-B541-82C8-6E28ACDD4E10}"/>
                </a:ext>
              </a:extLst>
            </p:cNvPr>
            <p:cNvPicPr>
              <a:picLocks noChangeAspect="1"/>
            </p:cNvPicPr>
            <p:nvPr/>
          </p:nvPicPr>
          <p:blipFill>
            <a:blip r:embed="rId8"/>
            <a:srcRect l="5153" t="1476" r="2184" b="3087"/>
            <a:stretch>
              <a:fillRect/>
            </a:stretch>
          </p:blipFill>
          <p:spPr>
            <a:xfrm>
              <a:off x="-50" y="116"/>
              <a:ext cx="4185334" cy="8890678"/>
            </a:xfrm>
            <a:custGeom>
              <a:avLst/>
              <a:gdLst/>
              <a:ahLst/>
              <a:cxnLst>
                <a:cxn ang="0">
                  <a:pos x="wd2" y="hd2"/>
                </a:cxn>
                <a:cxn ang="5400000">
                  <a:pos x="wd2" y="hd2"/>
                </a:cxn>
                <a:cxn ang="10800000">
                  <a:pos x="wd2" y="hd2"/>
                </a:cxn>
                <a:cxn ang="16200000">
                  <a:pos x="wd2" y="hd2"/>
                </a:cxn>
              </a:cxnLst>
              <a:rect l="0" t="0" r="r" b="b"/>
              <a:pathLst>
                <a:path w="21586" h="21594" extrusionOk="0">
                  <a:moveTo>
                    <a:pt x="11149" y="2"/>
                  </a:moveTo>
                  <a:cubicBezTo>
                    <a:pt x="5603" y="-6"/>
                    <a:pt x="2431" y="6"/>
                    <a:pt x="2073" y="37"/>
                  </a:cubicBezTo>
                  <a:cubicBezTo>
                    <a:pt x="1279" y="106"/>
                    <a:pt x="835" y="271"/>
                    <a:pt x="452" y="638"/>
                  </a:cubicBezTo>
                  <a:cubicBezTo>
                    <a:pt x="148" y="929"/>
                    <a:pt x="128" y="979"/>
                    <a:pt x="65" y="1643"/>
                  </a:cubicBezTo>
                  <a:cubicBezTo>
                    <a:pt x="18" y="2149"/>
                    <a:pt x="-3" y="6264"/>
                    <a:pt x="0" y="10421"/>
                  </a:cubicBezTo>
                  <a:cubicBezTo>
                    <a:pt x="3" y="14578"/>
                    <a:pt x="29" y="18776"/>
                    <a:pt x="78" y="19452"/>
                  </a:cubicBezTo>
                  <a:cubicBezTo>
                    <a:pt x="163" y="20644"/>
                    <a:pt x="232" y="20835"/>
                    <a:pt x="679" y="21131"/>
                  </a:cubicBezTo>
                  <a:cubicBezTo>
                    <a:pt x="1009" y="21349"/>
                    <a:pt x="1701" y="21514"/>
                    <a:pt x="2442" y="21550"/>
                  </a:cubicBezTo>
                  <a:cubicBezTo>
                    <a:pt x="2800" y="21567"/>
                    <a:pt x="6748" y="21584"/>
                    <a:pt x="11215" y="21587"/>
                  </a:cubicBezTo>
                  <a:lnTo>
                    <a:pt x="19337" y="21594"/>
                  </a:lnTo>
                  <a:lnTo>
                    <a:pt x="19902" y="21459"/>
                  </a:lnTo>
                  <a:cubicBezTo>
                    <a:pt x="20610" y="21290"/>
                    <a:pt x="20923" y="21134"/>
                    <a:pt x="21274" y="20779"/>
                  </a:cubicBezTo>
                  <a:lnTo>
                    <a:pt x="21552" y="20500"/>
                  </a:lnTo>
                  <a:lnTo>
                    <a:pt x="21581" y="12306"/>
                  </a:lnTo>
                  <a:cubicBezTo>
                    <a:pt x="21597" y="7800"/>
                    <a:pt x="21574" y="3396"/>
                    <a:pt x="21529" y="2521"/>
                  </a:cubicBezTo>
                  <a:lnTo>
                    <a:pt x="21448" y="932"/>
                  </a:lnTo>
                  <a:lnTo>
                    <a:pt x="21106" y="617"/>
                  </a:lnTo>
                  <a:cubicBezTo>
                    <a:pt x="20812" y="348"/>
                    <a:pt x="20685" y="283"/>
                    <a:pt x="20219" y="160"/>
                  </a:cubicBezTo>
                  <a:lnTo>
                    <a:pt x="19677" y="15"/>
                  </a:lnTo>
                  <a:lnTo>
                    <a:pt x="11149" y="2"/>
                  </a:lnTo>
                  <a:close/>
                </a:path>
              </a:pathLst>
            </a:custGeom>
            <a:ln w="12700" cap="flat">
              <a:noFill/>
              <a:miter lim="400000"/>
            </a:ln>
            <a:effectLst>
              <a:reflection stA="50000" endPos="40000" dir="5400000" sy="-100000" algn="bl" rotWithShape="0"/>
            </a:effectLst>
          </p:spPr>
        </p:pic>
        <p:pic>
          <p:nvPicPr>
            <p:cNvPr id="33" name="截圖 2019-11-19 上午2.13.56.png" descr="截圖 2019-11-19 上午2.13.56.png">
              <a:extLst>
                <a:ext uri="{FF2B5EF4-FFF2-40B4-BE49-F238E27FC236}">
                  <a16:creationId xmlns:a16="http://schemas.microsoft.com/office/drawing/2014/main" id="{A91A83C7-2347-4F4E-989E-8D47FDA93077}"/>
                </a:ext>
              </a:extLst>
            </p:cNvPr>
            <p:cNvPicPr>
              <a:picLocks noChangeAspect="1"/>
            </p:cNvPicPr>
            <p:nvPr/>
          </p:nvPicPr>
          <p:blipFill>
            <a:blip r:embed="rId9"/>
            <a:srcRect l="4095" t="2287" r="7452" b="1533"/>
            <a:stretch>
              <a:fillRect/>
            </a:stretch>
          </p:blipFill>
          <p:spPr>
            <a:xfrm>
              <a:off x="2802077" y="516542"/>
              <a:ext cx="4219189" cy="8966322"/>
            </a:xfrm>
            <a:custGeom>
              <a:avLst/>
              <a:gdLst/>
              <a:ahLst/>
              <a:cxnLst>
                <a:cxn ang="0">
                  <a:pos x="wd2" y="hd2"/>
                </a:cxn>
                <a:cxn ang="5400000">
                  <a:pos x="wd2" y="hd2"/>
                </a:cxn>
                <a:cxn ang="10800000">
                  <a:pos x="wd2" y="hd2"/>
                </a:cxn>
                <a:cxn ang="16200000">
                  <a:pos x="wd2" y="hd2"/>
                </a:cxn>
              </a:cxnLst>
              <a:rect l="0" t="0" r="r" b="b"/>
              <a:pathLst>
                <a:path w="21599" h="21594" extrusionOk="0">
                  <a:moveTo>
                    <a:pt x="7487" y="1"/>
                  </a:moveTo>
                  <a:cubicBezTo>
                    <a:pt x="3593" y="8"/>
                    <a:pt x="1886" y="48"/>
                    <a:pt x="1538" y="132"/>
                  </a:cubicBezTo>
                  <a:cubicBezTo>
                    <a:pt x="1082" y="242"/>
                    <a:pt x="565" y="523"/>
                    <a:pt x="352" y="775"/>
                  </a:cubicBezTo>
                  <a:cubicBezTo>
                    <a:pt x="141" y="1024"/>
                    <a:pt x="134" y="1098"/>
                    <a:pt x="69" y="3636"/>
                  </a:cubicBezTo>
                  <a:cubicBezTo>
                    <a:pt x="22" y="5507"/>
                    <a:pt x="-1" y="8259"/>
                    <a:pt x="0" y="10937"/>
                  </a:cubicBezTo>
                  <a:cubicBezTo>
                    <a:pt x="2" y="13615"/>
                    <a:pt x="26" y="16217"/>
                    <a:pt x="75" y="17789"/>
                  </a:cubicBezTo>
                  <a:cubicBezTo>
                    <a:pt x="166" y="20679"/>
                    <a:pt x="182" y="20758"/>
                    <a:pt x="691" y="21109"/>
                  </a:cubicBezTo>
                  <a:cubicBezTo>
                    <a:pt x="813" y="21193"/>
                    <a:pt x="1154" y="21325"/>
                    <a:pt x="1451" y="21404"/>
                  </a:cubicBezTo>
                  <a:cubicBezTo>
                    <a:pt x="1981" y="21544"/>
                    <a:pt x="2023" y="21548"/>
                    <a:pt x="3708" y="21577"/>
                  </a:cubicBezTo>
                  <a:cubicBezTo>
                    <a:pt x="4652" y="21593"/>
                    <a:pt x="8586" y="21599"/>
                    <a:pt x="12452" y="21590"/>
                  </a:cubicBezTo>
                  <a:cubicBezTo>
                    <a:pt x="19454" y="21575"/>
                    <a:pt x="19485" y="21574"/>
                    <a:pt x="19907" y="21474"/>
                  </a:cubicBezTo>
                  <a:cubicBezTo>
                    <a:pt x="20669" y="21292"/>
                    <a:pt x="20860" y="21201"/>
                    <a:pt x="21233" y="20841"/>
                  </a:cubicBezTo>
                  <a:lnTo>
                    <a:pt x="21599" y="20486"/>
                  </a:lnTo>
                  <a:lnTo>
                    <a:pt x="21595" y="11058"/>
                  </a:lnTo>
                  <a:cubicBezTo>
                    <a:pt x="21592" y="4263"/>
                    <a:pt x="21560" y="1518"/>
                    <a:pt x="21479" y="1226"/>
                  </a:cubicBezTo>
                  <a:cubicBezTo>
                    <a:pt x="21354" y="774"/>
                    <a:pt x="21015" y="417"/>
                    <a:pt x="20563" y="266"/>
                  </a:cubicBezTo>
                  <a:cubicBezTo>
                    <a:pt x="19831" y="21"/>
                    <a:pt x="20004" y="26"/>
                    <a:pt x="12142" y="5"/>
                  </a:cubicBezTo>
                  <a:cubicBezTo>
                    <a:pt x="10327" y="0"/>
                    <a:pt x="8785" y="-1"/>
                    <a:pt x="7487" y="1"/>
                  </a:cubicBezTo>
                  <a:close/>
                </a:path>
              </a:pathLst>
            </a:custGeom>
            <a:ln w="12700" cap="flat">
              <a:noFill/>
              <a:miter lim="400000"/>
            </a:ln>
            <a:effectLst>
              <a:outerShdw blurRad="495300" dist="234922" dir="11338442" rotWithShape="0">
                <a:srgbClr val="000000">
                  <a:alpha val="50000"/>
                </a:srgbClr>
              </a:outerShdw>
              <a:reflection stA="50000" endPos="40000" dir="5400000" sy="-100000" algn="bl" rotWithShape="0"/>
            </a:effectLst>
          </p:spPr>
        </p:pic>
      </p:grpSp>
      <p:sp>
        <p:nvSpPr>
          <p:cNvPr id="34" name="Scroll and Search">
            <a:extLst>
              <a:ext uri="{FF2B5EF4-FFF2-40B4-BE49-F238E27FC236}">
                <a16:creationId xmlns:a16="http://schemas.microsoft.com/office/drawing/2014/main" id="{BFE5CC83-F265-2941-9249-FD0C72F1E145}"/>
              </a:ext>
            </a:extLst>
          </p:cNvPr>
          <p:cNvSpPr txBox="1"/>
          <p:nvPr/>
        </p:nvSpPr>
        <p:spPr>
          <a:xfrm>
            <a:off x="10373617" y="22364544"/>
            <a:ext cx="11233560"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Scroll and Search</a:t>
            </a:r>
          </a:p>
        </p:txBody>
      </p:sp>
      <p:sp>
        <p:nvSpPr>
          <p:cNvPr id="35" name="Redesign UI/UX">
            <a:extLst>
              <a:ext uri="{FF2B5EF4-FFF2-40B4-BE49-F238E27FC236}">
                <a16:creationId xmlns:a16="http://schemas.microsoft.com/office/drawing/2014/main" id="{9D806683-0E34-6E46-9F0E-E4495D1C775C}"/>
              </a:ext>
            </a:extLst>
          </p:cNvPr>
          <p:cNvSpPr txBox="1"/>
          <p:nvPr/>
        </p:nvSpPr>
        <p:spPr>
          <a:xfrm>
            <a:off x="10440841" y="25467013"/>
            <a:ext cx="490703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Redesign UI/UX</a:t>
            </a:r>
          </a:p>
        </p:txBody>
      </p:sp>
      <p:sp>
        <p:nvSpPr>
          <p:cNvPr id="36" name="Easier to use">
            <a:extLst>
              <a:ext uri="{FF2B5EF4-FFF2-40B4-BE49-F238E27FC236}">
                <a16:creationId xmlns:a16="http://schemas.microsoft.com/office/drawing/2014/main" id="{647E1CD7-6543-9447-85B9-8860BE117B01}"/>
              </a:ext>
            </a:extLst>
          </p:cNvPr>
          <p:cNvSpPr txBox="1"/>
          <p:nvPr/>
        </p:nvSpPr>
        <p:spPr>
          <a:xfrm>
            <a:off x="10453791" y="26764070"/>
            <a:ext cx="4010597"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Easier to use</a:t>
            </a:r>
          </a:p>
        </p:txBody>
      </p:sp>
      <p:sp>
        <p:nvSpPr>
          <p:cNvPr id="37" name="More Information">
            <a:extLst>
              <a:ext uri="{FF2B5EF4-FFF2-40B4-BE49-F238E27FC236}">
                <a16:creationId xmlns:a16="http://schemas.microsoft.com/office/drawing/2014/main" id="{D92DB766-F9D8-E44A-A5C9-E08073F2CA68}"/>
              </a:ext>
            </a:extLst>
          </p:cNvPr>
          <p:cNvSpPr txBox="1"/>
          <p:nvPr/>
        </p:nvSpPr>
        <p:spPr>
          <a:xfrm>
            <a:off x="10453791" y="28061127"/>
            <a:ext cx="530979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More Information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群組"/>
          <p:cNvGrpSpPr/>
          <p:nvPr/>
        </p:nvGrpSpPr>
        <p:grpSpPr>
          <a:xfrm>
            <a:off x="13134869" y="-18641285"/>
            <a:ext cx="9311606" cy="13955586"/>
            <a:chOff x="-123" y="127"/>
            <a:chExt cx="9311604" cy="13955585"/>
          </a:xfrm>
        </p:grpSpPr>
        <p:pic>
          <p:nvPicPr>
            <p:cNvPr id="140" name="截圖 2019-11-19 上午2.02.24.png" descr="截圖 2019-11-19 上午2.02.24.png"/>
            <p:cNvPicPr>
              <a:picLocks/>
            </p:cNvPicPr>
            <p:nvPr/>
          </p:nvPicPr>
          <p:blipFill>
            <a:blip r:embed="rId3"/>
            <a:stretch>
              <a:fillRect/>
            </a:stretch>
          </p:blipFill>
          <p:spPr>
            <a:xfrm>
              <a:off x="1243302" y="556291"/>
              <a:ext cx="5226667" cy="10344663"/>
            </a:xfrm>
            <a:prstGeom prst="rect">
              <a:avLst/>
            </a:prstGeom>
            <a:ln w="12700" cap="flat">
              <a:noFill/>
              <a:miter lim="400000"/>
            </a:ln>
            <a:effectLst/>
          </p:spPr>
        </p:pic>
        <p:grpSp>
          <p:nvGrpSpPr>
            <p:cNvPr id="143" name="群組"/>
            <p:cNvGrpSpPr/>
            <p:nvPr/>
          </p:nvGrpSpPr>
          <p:grpSpPr>
            <a:xfrm>
              <a:off x="-124" y="127"/>
              <a:ext cx="9311606" cy="13955586"/>
              <a:chOff x="3" y="277"/>
              <a:chExt cx="9311604" cy="13955585"/>
            </a:xfrm>
          </p:grpSpPr>
          <p:pic>
            <p:nvPicPr>
              <p:cNvPr id="141" name="影像" descr="影像"/>
              <p:cNvPicPr>
                <a:picLocks noChangeAspect="1"/>
              </p:cNvPicPr>
              <p:nvPr/>
            </p:nvPicPr>
            <p:blipFill>
              <a:blip r:embed="rId4"/>
              <a:srcRect l="18566" t="5083" r="18557" b="5057"/>
              <a:stretch>
                <a:fillRect/>
              </a:stretch>
            </p:blipFill>
            <p:spPr>
              <a:xfrm>
                <a:off x="3" y="277"/>
                <a:ext cx="9311606" cy="13955587"/>
              </a:xfrm>
              <a:custGeom>
                <a:avLst/>
                <a:gdLst/>
                <a:ahLst/>
                <a:cxnLst>
                  <a:cxn ang="0">
                    <a:pos x="wd2" y="hd2"/>
                  </a:cxn>
                  <a:cxn ang="5400000">
                    <a:pos x="wd2" y="hd2"/>
                  </a:cxn>
                  <a:cxn ang="10800000">
                    <a:pos x="wd2" y="hd2"/>
                  </a:cxn>
                  <a:cxn ang="16200000">
                    <a:pos x="wd2" y="hd2"/>
                  </a:cxn>
                </a:cxnLst>
                <a:rect l="0" t="0" r="r" b="b"/>
                <a:pathLst>
                  <a:path w="21506" h="21596" extrusionOk="0">
                    <a:moveTo>
                      <a:pt x="8571" y="1"/>
                    </a:moveTo>
                    <a:cubicBezTo>
                      <a:pt x="4176" y="10"/>
                      <a:pt x="3675" y="16"/>
                      <a:pt x="3455" y="67"/>
                    </a:cubicBezTo>
                    <a:cubicBezTo>
                      <a:pt x="2936" y="187"/>
                      <a:pt x="2580" y="445"/>
                      <a:pt x="2463" y="786"/>
                    </a:cubicBezTo>
                    <a:cubicBezTo>
                      <a:pt x="2422" y="907"/>
                      <a:pt x="2403" y="1887"/>
                      <a:pt x="2397" y="4189"/>
                    </a:cubicBezTo>
                    <a:lnTo>
                      <a:pt x="2389" y="7422"/>
                    </a:lnTo>
                    <a:lnTo>
                      <a:pt x="2086" y="7525"/>
                    </a:lnTo>
                    <a:cubicBezTo>
                      <a:pt x="1920" y="7581"/>
                      <a:pt x="1738" y="7647"/>
                      <a:pt x="1680" y="7672"/>
                    </a:cubicBezTo>
                    <a:cubicBezTo>
                      <a:pt x="1623" y="7696"/>
                      <a:pt x="1328" y="7758"/>
                      <a:pt x="1026" y="7807"/>
                    </a:cubicBezTo>
                    <a:cubicBezTo>
                      <a:pt x="723" y="7857"/>
                      <a:pt x="404" y="7918"/>
                      <a:pt x="315" y="7943"/>
                    </a:cubicBezTo>
                    <a:cubicBezTo>
                      <a:pt x="40" y="8020"/>
                      <a:pt x="-94" y="8298"/>
                      <a:pt x="73" y="8446"/>
                    </a:cubicBezTo>
                    <a:cubicBezTo>
                      <a:pt x="114" y="8482"/>
                      <a:pt x="148" y="8552"/>
                      <a:pt x="149" y="8599"/>
                    </a:cubicBezTo>
                    <a:cubicBezTo>
                      <a:pt x="149" y="8714"/>
                      <a:pt x="301" y="8877"/>
                      <a:pt x="508" y="8982"/>
                    </a:cubicBezTo>
                    <a:cubicBezTo>
                      <a:pt x="772" y="9116"/>
                      <a:pt x="1299" y="9244"/>
                      <a:pt x="1673" y="9266"/>
                    </a:cubicBezTo>
                    <a:cubicBezTo>
                      <a:pt x="1861" y="9277"/>
                      <a:pt x="2026" y="9298"/>
                      <a:pt x="2040" y="9313"/>
                    </a:cubicBezTo>
                    <a:cubicBezTo>
                      <a:pt x="2053" y="9328"/>
                      <a:pt x="1990" y="9365"/>
                      <a:pt x="1899" y="9396"/>
                    </a:cubicBezTo>
                    <a:cubicBezTo>
                      <a:pt x="1598" y="9498"/>
                      <a:pt x="1214" y="9717"/>
                      <a:pt x="995" y="9911"/>
                    </a:cubicBezTo>
                    <a:cubicBezTo>
                      <a:pt x="875" y="10016"/>
                      <a:pt x="694" y="10171"/>
                      <a:pt x="591" y="10255"/>
                    </a:cubicBezTo>
                    <a:cubicBezTo>
                      <a:pt x="291" y="10499"/>
                      <a:pt x="182" y="10700"/>
                      <a:pt x="223" y="10926"/>
                    </a:cubicBezTo>
                    <a:cubicBezTo>
                      <a:pt x="266" y="11162"/>
                      <a:pt x="394" y="11542"/>
                      <a:pt x="446" y="11587"/>
                    </a:cubicBezTo>
                    <a:cubicBezTo>
                      <a:pt x="468" y="11606"/>
                      <a:pt x="497" y="11652"/>
                      <a:pt x="512" y="11689"/>
                    </a:cubicBezTo>
                    <a:cubicBezTo>
                      <a:pt x="528" y="11726"/>
                      <a:pt x="610" y="11911"/>
                      <a:pt x="696" y="12100"/>
                    </a:cubicBezTo>
                    <a:lnTo>
                      <a:pt x="852" y="12443"/>
                    </a:lnTo>
                    <a:lnTo>
                      <a:pt x="729" y="12589"/>
                    </a:lnTo>
                    <a:cubicBezTo>
                      <a:pt x="587" y="12759"/>
                      <a:pt x="391" y="13286"/>
                      <a:pt x="359" y="13579"/>
                    </a:cubicBezTo>
                    <a:cubicBezTo>
                      <a:pt x="330" y="13857"/>
                      <a:pt x="420" y="14164"/>
                      <a:pt x="704" y="14761"/>
                    </a:cubicBezTo>
                    <a:cubicBezTo>
                      <a:pt x="987" y="15353"/>
                      <a:pt x="1159" y="15623"/>
                      <a:pt x="1312" y="15718"/>
                    </a:cubicBezTo>
                    <a:cubicBezTo>
                      <a:pt x="1417" y="15784"/>
                      <a:pt x="1417" y="15791"/>
                      <a:pt x="1337" y="15865"/>
                    </a:cubicBezTo>
                    <a:cubicBezTo>
                      <a:pt x="1290" y="15907"/>
                      <a:pt x="1196" y="15994"/>
                      <a:pt x="1128" y="16057"/>
                    </a:cubicBezTo>
                    <a:cubicBezTo>
                      <a:pt x="986" y="16188"/>
                      <a:pt x="802" y="16556"/>
                      <a:pt x="802" y="16710"/>
                    </a:cubicBezTo>
                    <a:cubicBezTo>
                      <a:pt x="802" y="17003"/>
                      <a:pt x="1252" y="17638"/>
                      <a:pt x="1597" y="17831"/>
                    </a:cubicBezTo>
                    <a:cubicBezTo>
                      <a:pt x="1890" y="17996"/>
                      <a:pt x="2359" y="17978"/>
                      <a:pt x="2636" y="17792"/>
                    </a:cubicBezTo>
                    <a:lnTo>
                      <a:pt x="2766" y="17706"/>
                    </a:lnTo>
                    <a:lnTo>
                      <a:pt x="2949" y="17799"/>
                    </a:lnTo>
                    <a:cubicBezTo>
                      <a:pt x="3363" y="18011"/>
                      <a:pt x="3519" y="18029"/>
                      <a:pt x="5018" y="18045"/>
                    </a:cubicBezTo>
                    <a:lnTo>
                      <a:pt x="6384" y="18059"/>
                    </a:lnTo>
                    <a:lnTo>
                      <a:pt x="6658" y="18300"/>
                    </a:lnTo>
                    <a:cubicBezTo>
                      <a:pt x="6807" y="18433"/>
                      <a:pt x="7062" y="18724"/>
                      <a:pt x="7225" y="18947"/>
                    </a:cubicBezTo>
                    <a:cubicBezTo>
                      <a:pt x="7652" y="19529"/>
                      <a:pt x="7862" y="19769"/>
                      <a:pt x="8525" y="20432"/>
                    </a:cubicBezTo>
                    <a:cubicBezTo>
                      <a:pt x="8900" y="20808"/>
                      <a:pt x="9132" y="20999"/>
                      <a:pt x="9620" y="21335"/>
                    </a:cubicBezTo>
                    <a:lnTo>
                      <a:pt x="10000" y="21596"/>
                    </a:lnTo>
                    <a:lnTo>
                      <a:pt x="15754" y="21596"/>
                    </a:lnTo>
                    <a:cubicBezTo>
                      <a:pt x="18918" y="21596"/>
                      <a:pt x="21506" y="21585"/>
                      <a:pt x="21506" y="21570"/>
                    </a:cubicBezTo>
                    <a:cubicBezTo>
                      <a:pt x="21506" y="21556"/>
                      <a:pt x="21475" y="21513"/>
                      <a:pt x="21437" y="21477"/>
                    </a:cubicBezTo>
                    <a:cubicBezTo>
                      <a:pt x="21399" y="21440"/>
                      <a:pt x="21135" y="21107"/>
                      <a:pt x="20851" y="20736"/>
                    </a:cubicBezTo>
                    <a:cubicBezTo>
                      <a:pt x="20566" y="20364"/>
                      <a:pt x="20317" y="20045"/>
                      <a:pt x="20298" y="20027"/>
                    </a:cubicBezTo>
                    <a:cubicBezTo>
                      <a:pt x="20161" y="19897"/>
                      <a:pt x="19771" y="18955"/>
                      <a:pt x="19663" y="18491"/>
                    </a:cubicBezTo>
                    <a:cubicBezTo>
                      <a:pt x="19453" y="17594"/>
                      <a:pt x="19293" y="16670"/>
                      <a:pt x="19242" y="16061"/>
                    </a:cubicBezTo>
                    <a:cubicBezTo>
                      <a:pt x="19163" y="15115"/>
                      <a:pt x="19066" y="14480"/>
                      <a:pt x="18911" y="13900"/>
                    </a:cubicBezTo>
                    <a:cubicBezTo>
                      <a:pt x="18839" y="13631"/>
                      <a:pt x="18761" y="13300"/>
                      <a:pt x="18736" y="13165"/>
                    </a:cubicBezTo>
                    <a:cubicBezTo>
                      <a:pt x="18711" y="13030"/>
                      <a:pt x="18666" y="12833"/>
                      <a:pt x="18637" y="12728"/>
                    </a:cubicBezTo>
                    <a:cubicBezTo>
                      <a:pt x="18608" y="12623"/>
                      <a:pt x="18585" y="12439"/>
                      <a:pt x="18585" y="12318"/>
                    </a:cubicBezTo>
                    <a:cubicBezTo>
                      <a:pt x="18585" y="12197"/>
                      <a:pt x="18563" y="11930"/>
                      <a:pt x="18536" y="11725"/>
                    </a:cubicBezTo>
                    <a:cubicBezTo>
                      <a:pt x="18509" y="11519"/>
                      <a:pt x="18463" y="11131"/>
                      <a:pt x="18433" y="10862"/>
                    </a:cubicBezTo>
                    <a:cubicBezTo>
                      <a:pt x="18368" y="10266"/>
                      <a:pt x="18268" y="10029"/>
                      <a:pt x="17873" y="9523"/>
                    </a:cubicBezTo>
                    <a:cubicBezTo>
                      <a:pt x="17710" y="9313"/>
                      <a:pt x="17577" y="9114"/>
                      <a:pt x="17576" y="9082"/>
                    </a:cubicBezTo>
                    <a:cubicBezTo>
                      <a:pt x="17576" y="9049"/>
                      <a:pt x="17545" y="8962"/>
                      <a:pt x="17508" y="8888"/>
                    </a:cubicBezTo>
                    <a:cubicBezTo>
                      <a:pt x="17470" y="8814"/>
                      <a:pt x="17412" y="8532"/>
                      <a:pt x="17379" y="8263"/>
                    </a:cubicBezTo>
                    <a:cubicBezTo>
                      <a:pt x="17347" y="7993"/>
                      <a:pt x="17296" y="7659"/>
                      <a:pt x="17266" y="7520"/>
                    </a:cubicBezTo>
                    <a:cubicBezTo>
                      <a:pt x="17212" y="7273"/>
                      <a:pt x="17056" y="7031"/>
                      <a:pt x="16973" y="7065"/>
                    </a:cubicBezTo>
                    <a:cubicBezTo>
                      <a:pt x="16950" y="7074"/>
                      <a:pt x="16819" y="7065"/>
                      <a:pt x="16682" y="7043"/>
                    </a:cubicBezTo>
                    <a:cubicBezTo>
                      <a:pt x="16455" y="7008"/>
                      <a:pt x="16410" y="7013"/>
                      <a:pt x="16186" y="7086"/>
                    </a:cubicBezTo>
                    <a:cubicBezTo>
                      <a:pt x="16050" y="7130"/>
                      <a:pt x="15833" y="7237"/>
                      <a:pt x="15702" y="7324"/>
                    </a:cubicBezTo>
                    <a:cubicBezTo>
                      <a:pt x="15540" y="7432"/>
                      <a:pt x="15451" y="7469"/>
                      <a:pt x="15425" y="7442"/>
                    </a:cubicBezTo>
                    <a:cubicBezTo>
                      <a:pt x="15404" y="7420"/>
                      <a:pt x="15385" y="5922"/>
                      <a:pt x="15383" y="4111"/>
                    </a:cubicBezTo>
                    <a:cubicBezTo>
                      <a:pt x="15380" y="1431"/>
                      <a:pt x="15366" y="793"/>
                      <a:pt x="15310" y="673"/>
                    </a:cubicBezTo>
                    <a:cubicBezTo>
                      <a:pt x="15272" y="593"/>
                      <a:pt x="15146" y="455"/>
                      <a:pt x="15030" y="369"/>
                    </a:cubicBezTo>
                    <a:cubicBezTo>
                      <a:pt x="14735" y="149"/>
                      <a:pt x="14435" y="58"/>
                      <a:pt x="13891" y="21"/>
                    </a:cubicBezTo>
                    <a:cubicBezTo>
                      <a:pt x="13644" y="5"/>
                      <a:pt x="11251" y="-4"/>
                      <a:pt x="8571" y="1"/>
                    </a:cubicBezTo>
                    <a:close/>
                    <a:moveTo>
                      <a:pt x="3274" y="898"/>
                    </a:moveTo>
                    <a:lnTo>
                      <a:pt x="8930" y="898"/>
                    </a:lnTo>
                    <a:lnTo>
                      <a:pt x="14585" y="898"/>
                    </a:lnTo>
                    <a:lnTo>
                      <a:pt x="14754" y="1011"/>
                    </a:lnTo>
                    <a:lnTo>
                      <a:pt x="14924" y="1125"/>
                    </a:lnTo>
                    <a:lnTo>
                      <a:pt x="14944" y="8847"/>
                    </a:lnTo>
                    <a:lnTo>
                      <a:pt x="14963" y="16570"/>
                    </a:lnTo>
                    <a:lnTo>
                      <a:pt x="14770" y="16724"/>
                    </a:lnTo>
                    <a:lnTo>
                      <a:pt x="14575" y="16877"/>
                    </a:lnTo>
                    <a:lnTo>
                      <a:pt x="8916" y="16877"/>
                    </a:lnTo>
                    <a:lnTo>
                      <a:pt x="3255" y="16877"/>
                    </a:lnTo>
                    <a:lnTo>
                      <a:pt x="3075" y="16758"/>
                    </a:lnTo>
                    <a:lnTo>
                      <a:pt x="2895" y="16637"/>
                    </a:lnTo>
                    <a:lnTo>
                      <a:pt x="2892" y="8888"/>
                    </a:lnTo>
                    <a:lnTo>
                      <a:pt x="2889" y="1140"/>
                    </a:lnTo>
                    <a:lnTo>
                      <a:pt x="3082" y="1018"/>
                    </a:lnTo>
                    <a:lnTo>
                      <a:pt x="3274" y="898"/>
                    </a:lnTo>
                    <a:close/>
                  </a:path>
                </a:pathLst>
              </a:custGeom>
              <a:ln w="12700" cap="flat">
                <a:noFill/>
                <a:miter lim="400000"/>
              </a:ln>
              <a:effectLst/>
            </p:spPr>
          </p:pic>
          <p:sp>
            <p:nvSpPr>
              <p:cNvPr id="142" name="矩形"/>
              <p:cNvSpPr/>
              <p:nvPr/>
            </p:nvSpPr>
            <p:spPr>
              <a:xfrm>
                <a:off x="3199011" y="11021232"/>
                <a:ext cx="1251010" cy="437202"/>
              </a:xfrm>
              <a:prstGeom prst="rect">
                <a:avLst/>
              </a:prstGeom>
              <a:solidFill>
                <a:srgbClr val="000000"/>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grpSp>
      </p:grpSp>
      <p:sp>
        <p:nvSpPr>
          <p:cNvPr id="145" name="House $"/>
          <p:cNvSpPr txBox="1"/>
          <p:nvPr/>
        </p:nvSpPr>
        <p:spPr>
          <a:xfrm>
            <a:off x="4976800" y="-5231429"/>
            <a:ext cx="5700131"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House $</a:t>
            </a:r>
          </a:p>
        </p:txBody>
      </p:sp>
      <p:grpSp>
        <p:nvGrpSpPr>
          <p:cNvPr id="148" name="群組"/>
          <p:cNvGrpSpPr/>
          <p:nvPr/>
        </p:nvGrpSpPr>
        <p:grpSpPr>
          <a:xfrm>
            <a:off x="1862808" y="2116673"/>
            <a:ext cx="7021317" cy="9482747"/>
            <a:chOff x="-49" y="116"/>
            <a:chExt cx="7021315" cy="9482746"/>
          </a:xfrm>
        </p:grpSpPr>
        <p:pic>
          <p:nvPicPr>
            <p:cNvPr id="146" name="截圖 2019-11-19 上午2.14.13.png" descr="截圖 2019-11-19 上午2.14.13.png"/>
            <p:cNvPicPr>
              <a:picLocks noChangeAspect="1"/>
            </p:cNvPicPr>
            <p:nvPr/>
          </p:nvPicPr>
          <p:blipFill>
            <a:blip r:embed="rId5"/>
            <a:srcRect l="5153" t="1476" r="2184" b="3087"/>
            <a:stretch>
              <a:fillRect/>
            </a:stretch>
          </p:blipFill>
          <p:spPr>
            <a:xfrm>
              <a:off x="-50" y="116"/>
              <a:ext cx="4185334" cy="8890678"/>
            </a:xfrm>
            <a:custGeom>
              <a:avLst/>
              <a:gdLst/>
              <a:ahLst/>
              <a:cxnLst>
                <a:cxn ang="0">
                  <a:pos x="wd2" y="hd2"/>
                </a:cxn>
                <a:cxn ang="5400000">
                  <a:pos x="wd2" y="hd2"/>
                </a:cxn>
                <a:cxn ang="10800000">
                  <a:pos x="wd2" y="hd2"/>
                </a:cxn>
                <a:cxn ang="16200000">
                  <a:pos x="wd2" y="hd2"/>
                </a:cxn>
              </a:cxnLst>
              <a:rect l="0" t="0" r="r" b="b"/>
              <a:pathLst>
                <a:path w="21586" h="21594" extrusionOk="0">
                  <a:moveTo>
                    <a:pt x="11149" y="2"/>
                  </a:moveTo>
                  <a:cubicBezTo>
                    <a:pt x="5603" y="-6"/>
                    <a:pt x="2431" y="6"/>
                    <a:pt x="2073" y="37"/>
                  </a:cubicBezTo>
                  <a:cubicBezTo>
                    <a:pt x="1279" y="106"/>
                    <a:pt x="835" y="271"/>
                    <a:pt x="452" y="638"/>
                  </a:cubicBezTo>
                  <a:cubicBezTo>
                    <a:pt x="148" y="929"/>
                    <a:pt x="128" y="979"/>
                    <a:pt x="65" y="1643"/>
                  </a:cubicBezTo>
                  <a:cubicBezTo>
                    <a:pt x="18" y="2149"/>
                    <a:pt x="-3" y="6264"/>
                    <a:pt x="0" y="10421"/>
                  </a:cubicBezTo>
                  <a:cubicBezTo>
                    <a:pt x="3" y="14578"/>
                    <a:pt x="29" y="18776"/>
                    <a:pt x="78" y="19452"/>
                  </a:cubicBezTo>
                  <a:cubicBezTo>
                    <a:pt x="163" y="20644"/>
                    <a:pt x="232" y="20835"/>
                    <a:pt x="679" y="21131"/>
                  </a:cubicBezTo>
                  <a:cubicBezTo>
                    <a:pt x="1009" y="21349"/>
                    <a:pt x="1701" y="21514"/>
                    <a:pt x="2442" y="21550"/>
                  </a:cubicBezTo>
                  <a:cubicBezTo>
                    <a:pt x="2800" y="21567"/>
                    <a:pt x="6748" y="21584"/>
                    <a:pt x="11215" y="21587"/>
                  </a:cubicBezTo>
                  <a:lnTo>
                    <a:pt x="19337" y="21594"/>
                  </a:lnTo>
                  <a:lnTo>
                    <a:pt x="19902" y="21459"/>
                  </a:lnTo>
                  <a:cubicBezTo>
                    <a:pt x="20610" y="21290"/>
                    <a:pt x="20923" y="21134"/>
                    <a:pt x="21274" y="20779"/>
                  </a:cubicBezTo>
                  <a:lnTo>
                    <a:pt x="21552" y="20500"/>
                  </a:lnTo>
                  <a:lnTo>
                    <a:pt x="21581" y="12306"/>
                  </a:lnTo>
                  <a:cubicBezTo>
                    <a:pt x="21597" y="7800"/>
                    <a:pt x="21574" y="3396"/>
                    <a:pt x="21529" y="2521"/>
                  </a:cubicBezTo>
                  <a:lnTo>
                    <a:pt x="21448" y="932"/>
                  </a:lnTo>
                  <a:lnTo>
                    <a:pt x="21106" y="617"/>
                  </a:lnTo>
                  <a:cubicBezTo>
                    <a:pt x="20812" y="348"/>
                    <a:pt x="20685" y="283"/>
                    <a:pt x="20219" y="160"/>
                  </a:cubicBezTo>
                  <a:lnTo>
                    <a:pt x="19677" y="15"/>
                  </a:lnTo>
                  <a:lnTo>
                    <a:pt x="11149" y="2"/>
                  </a:lnTo>
                  <a:close/>
                </a:path>
              </a:pathLst>
            </a:custGeom>
            <a:ln w="12700" cap="flat">
              <a:noFill/>
              <a:miter lim="400000"/>
            </a:ln>
            <a:effectLst>
              <a:reflection stA="50000" endPos="40000" dir="5400000" sy="-100000" algn="bl" rotWithShape="0"/>
            </a:effectLst>
          </p:spPr>
        </p:pic>
        <p:pic>
          <p:nvPicPr>
            <p:cNvPr id="147" name="截圖 2019-11-19 上午2.13.56.png" descr="截圖 2019-11-19 上午2.13.56.png"/>
            <p:cNvPicPr>
              <a:picLocks noChangeAspect="1"/>
            </p:cNvPicPr>
            <p:nvPr/>
          </p:nvPicPr>
          <p:blipFill>
            <a:blip r:embed="rId6"/>
            <a:srcRect l="4095" t="2287" r="7452" b="1533"/>
            <a:stretch>
              <a:fillRect/>
            </a:stretch>
          </p:blipFill>
          <p:spPr>
            <a:xfrm>
              <a:off x="2802077" y="516542"/>
              <a:ext cx="4219189" cy="8966322"/>
            </a:xfrm>
            <a:custGeom>
              <a:avLst/>
              <a:gdLst/>
              <a:ahLst/>
              <a:cxnLst>
                <a:cxn ang="0">
                  <a:pos x="wd2" y="hd2"/>
                </a:cxn>
                <a:cxn ang="5400000">
                  <a:pos x="wd2" y="hd2"/>
                </a:cxn>
                <a:cxn ang="10800000">
                  <a:pos x="wd2" y="hd2"/>
                </a:cxn>
                <a:cxn ang="16200000">
                  <a:pos x="wd2" y="hd2"/>
                </a:cxn>
              </a:cxnLst>
              <a:rect l="0" t="0" r="r" b="b"/>
              <a:pathLst>
                <a:path w="21599" h="21594" extrusionOk="0">
                  <a:moveTo>
                    <a:pt x="7487" y="1"/>
                  </a:moveTo>
                  <a:cubicBezTo>
                    <a:pt x="3593" y="8"/>
                    <a:pt x="1886" y="48"/>
                    <a:pt x="1538" y="132"/>
                  </a:cubicBezTo>
                  <a:cubicBezTo>
                    <a:pt x="1082" y="242"/>
                    <a:pt x="565" y="523"/>
                    <a:pt x="352" y="775"/>
                  </a:cubicBezTo>
                  <a:cubicBezTo>
                    <a:pt x="141" y="1024"/>
                    <a:pt x="134" y="1098"/>
                    <a:pt x="69" y="3636"/>
                  </a:cubicBezTo>
                  <a:cubicBezTo>
                    <a:pt x="22" y="5507"/>
                    <a:pt x="-1" y="8259"/>
                    <a:pt x="0" y="10937"/>
                  </a:cubicBezTo>
                  <a:cubicBezTo>
                    <a:pt x="2" y="13615"/>
                    <a:pt x="26" y="16217"/>
                    <a:pt x="75" y="17789"/>
                  </a:cubicBezTo>
                  <a:cubicBezTo>
                    <a:pt x="166" y="20679"/>
                    <a:pt x="182" y="20758"/>
                    <a:pt x="691" y="21109"/>
                  </a:cubicBezTo>
                  <a:cubicBezTo>
                    <a:pt x="813" y="21193"/>
                    <a:pt x="1154" y="21325"/>
                    <a:pt x="1451" y="21404"/>
                  </a:cubicBezTo>
                  <a:cubicBezTo>
                    <a:pt x="1981" y="21544"/>
                    <a:pt x="2023" y="21548"/>
                    <a:pt x="3708" y="21577"/>
                  </a:cubicBezTo>
                  <a:cubicBezTo>
                    <a:pt x="4652" y="21593"/>
                    <a:pt x="8586" y="21599"/>
                    <a:pt x="12452" y="21590"/>
                  </a:cubicBezTo>
                  <a:cubicBezTo>
                    <a:pt x="19454" y="21575"/>
                    <a:pt x="19485" y="21574"/>
                    <a:pt x="19907" y="21474"/>
                  </a:cubicBezTo>
                  <a:cubicBezTo>
                    <a:pt x="20669" y="21292"/>
                    <a:pt x="20860" y="21201"/>
                    <a:pt x="21233" y="20841"/>
                  </a:cubicBezTo>
                  <a:lnTo>
                    <a:pt x="21599" y="20486"/>
                  </a:lnTo>
                  <a:lnTo>
                    <a:pt x="21595" y="11058"/>
                  </a:lnTo>
                  <a:cubicBezTo>
                    <a:pt x="21592" y="4263"/>
                    <a:pt x="21560" y="1518"/>
                    <a:pt x="21479" y="1226"/>
                  </a:cubicBezTo>
                  <a:cubicBezTo>
                    <a:pt x="21354" y="774"/>
                    <a:pt x="21015" y="417"/>
                    <a:pt x="20563" y="266"/>
                  </a:cubicBezTo>
                  <a:cubicBezTo>
                    <a:pt x="19831" y="21"/>
                    <a:pt x="20004" y="26"/>
                    <a:pt x="12142" y="5"/>
                  </a:cubicBezTo>
                  <a:cubicBezTo>
                    <a:pt x="10327" y="0"/>
                    <a:pt x="8785" y="-1"/>
                    <a:pt x="7487" y="1"/>
                  </a:cubicBezTo>
                  <a:close/>
                </a:path>
              </a:pathLst>
            </a:custGeom>
            <a:ln w="12700" cap="flat">
              <a:noFill/>
              <a:miter lim="400000"/>
            </a:ln>
            <a:effectLst>
              <a:outerShdw blurRad="495300" dist="234922" dir="11338442" rotWithShape="0">
                <a:srgbClr val="000000">
                  <a:alpha val="50000"/>
                </a:srgbClr>
              </a:outerShdw>
              <a:reflection stA="50000" endPos="40000" dir="5400000" sy="-100000" algn="bl" rotWithShape="0"/>
            </a:effectLst>
          </p:spPr>
        </p:pic>
      </p:grpSp>
      <p:sp>
        <p:nvSpPr>
          <p:cNvPr id="149" name="Scroll and Search"/>
          <p:cNvSpPr txBox="1"/>
          <p:nvPr/>
        </p:nvSpPr>
        <p:spPr>
          <a:xfrm>
            <a:off x="10241878" y="2999229"/>
            <a:ext cx="11233560"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Scroll and Search</a:t>
            </a:r>
          </a:p>
        </p:txBody>
      </p:sp>
      <p:sp>
        <p:nvSpPr>
          <p:cNvPr id="150" name="Redesign UI/UX"/>
          <p:cNvSpPr txBox="1"/>
          <p:nvPr/>
        </p:nvSpPr>
        <p:spPr>
          <a:xfrm>
            <a:off x="10309102" y="6101698"/>
            <a:ext cx="490703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Redesign UI/UX</a:t>
            </a:r>
          </a:p>
        </p:txBody>
      </p:sp>
      <p:sp>
        <p:nvSpPr>
          <p:cNvPr id="151" name="Easier to use"/>
          <p:cNvSpPr txBox="1"/>
          <p:nvPr/>
        </p:nvSpPr>
        <p:spPr>
          <a:xfrm>
            <a:off x="10322052" y="7398755"/>
            <a:ext cx="4010597"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Easier to use</a:t>
            </a:r>
          </a:p>
        </p:txBody>
      </p:sp>
      <p:sp>
        <p:nvSpPr>
          <p:cNvPr id="152" name="More Information"/>
          <p:cNvSpPr txBox="1"/>
          <p:nvPr/>
        </p:nvSpPr>
        <p:spPr>
          <a:xfrm>
            <a:off x="10322052" y="8695812"/>
            <a:ext cx="530979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More Information</a:t>
            </a:r>
          </a:p>
        </p:txBody>
      </p:sp>
      <p:sp>
        <p:nvSpPr>
          <p:cNvPr id="15" name="House price prediction">
            <a:extLst>
              <a:ext uri="{FF2B5EF4-FFF2-40B4-BE49-F238E27FC236}">
                <a16:creationId xmlns:a16="http://schemas.microsoft.com/office/drawing/2014/main" id="{4668C1EE-BAA8-7045-8D83-D0CAEA77C757}"/>
              </a:ext>
            </a:extLst>
          </p:cNvPr>
          <p:cNvSpPr txBox="1"/>
          <p:nvPr/>
        </p:nvSpPr>
        <p:spPr>
          <a:xfrm>
            <a:off x="38849046" y="3278629"/>
            <a:ext cx="1287249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100"/>
            </a:lvl1pPr>
          </a:lstStyle>
          <a:p>
            <a:r>
              <a:t>House price prediction</a:t>
            </a:r>
          </a:p>
        </p:txBody>
      </p:sp>
      <p:sp>
        <p:nvSpPr>
          <p:cNvPr id="16" name="Innovative prediction architecture">
            <a:extLst>
              <a:ext uri="{FF2B5EF4-FFF2-40B4-BE49-F238E27FC236}">
                <a16:creationId xmlns:a16="http://schemas.microsoft.com/office/drawing/2014/main" id="{BC9CCBAD-FBCB-0242-A66B-2CC5857FA251}"/>
              </a:ext>
            </a:extLst>
          </p:cNvPr>
          <p:cNvSpPr txBox="1"/>
          <p:nvPr/>
        </p:nvSpPr>
        <p:spPr>
          <a:xfrm>
            <a:off x="38677833" y="5968440"/>
            <a:ext cx="937408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Innovative prediction architecture</a:t>
            </a:r>
          </a:p>
        </p:txBody>
      </p:sp>
      <p:sp>
        <p:nvSpPr>
          <p:cNvPr id="17" name="Modular training process">
            <a:extLst>
              <a:ext uri="{FF2B5EF4-FFF2-40B4-BE49-F238E27FC236}">
                <a16:creationId xmlns:a16="http://schemas.microsoft.com/office/drawing/2014/main" id="{878590EA-610A-DB4D-BD4F-DD1F95FDB68F}"/>
              </a:ext>
            </a:extLst>
          </p:cNvPr>
          <p:cNvSpPr txBox="1"/>
          <p:nvPr/>
        </p:nvSpPr>
        <p:spPr>
          <a:xfrm>
            <a:off x="38734103" y="7265497"/>
            <a:ext cx="710847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Modular training process</a:t>
            </a:r>
          </a:p>
        </p:txBody>
      </p:sp>
      <p:grpSp>
        <p:nvGrpSpPr>
          <p:cNvPr id="18" name="群組">
            <a:extLst>
              <a:ext uri="{FF2B5EF4-FFF2-40B4-BE49-F238E27FC236}">
                <a16:creationId xmlns:a16="http://schemas.microsoft.com/office/drawing/2014/main" id="{DE00B35E-3F7C-F944-BDA2-7EF6C48F9255}"/>
              </a:ext>
            </a:extLst>
          </p:cNvPr>
          <p:cNvGrpSpPr/>
          <p:nvPr/>
        </p:nvGrpSpPr>
        <p:grpSpPr>
          <a:xfrm>
            <a:off x="30915522" y="567267"/>
            <a:ext cx="5569359" cy="11826525"/>
            <a:chOff x="-11" y="-45"/>
            <a:chExt cx="5569358" cy="11826523"/>
          </a:xfrm>
        </p:grpSpPr>
        <p:pic>
          <p:nvPicPr>
            <p:cNvPr id="19" name="截圖 2019-11-19 上午2.20.52.png" descr="截圖 2019-11-19 上午2.20.52.png">
              <a:extLst>
                <a:ext uri="{FF2B5EF4-FFF2-40B4-BE49-F238E27FC236}">
                  <a16:creationId xmlns:a16="http://schemas.microsoft.com/office/drawing/2014/main" id="{999604AD-5DFF-0A47-8910-F918575ED898}"/>
                </a:ext>
              </a:extLst>
            </p:cNvPr>
            <p:cNvPicPr>
              <a:picLocks noChangeAspect="1"/>
            </p:cNvPicPr>
            <p:nvPr/>
          </p:nvPicPr>
          <p:blipFill>
            <a:blip r:embed="rId7"/>
            <a:srcRect l="4471" t="1720" r="8911" b="2834"/>
            <a:stretch>
              <a:fillRect/>
            </a:stretch>
          </p:blipFill>
          <p:spPr>
            <a:xfrm>
              <a:off x="-12" y="-46"/>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cap="flat">
              <a:noFill/>
              <a:miter lim="400000"/>
            </a:ln>
            <a:effectLst>
              <a:reflection stA="50000" endPos="40000" dir="5400000" sy="-100000" algn="bl" rotWithShape="0"/>
            </a:effectLst>
          </p:spPr>
        </p:pic>
        <p:sp>
          <p:nvSpPr>
            <p:cNvPr id="20" name="矩形">
              <a:extLst>
                <a:ext uri="{FF2B5EF4-FFF2-40B4-BE49-F238E27FC236}">
                  <a16:creationId xmlns:a16="http://schemas.microsoft.com/office/drawing/2014/main" id="{63AD6F16-D8AC-A145-BF8E-C447D56F0A30}"/>
                </a:ext>
              </a:extLst>
            </p:cNvPr>
            <p:cNvSpPr/>
            <p:nvPr/>
          </p:nvSpPr>
          <p:spPr>
            <a:xfrm>
              <a:off x="302709" y="847462"/>
              <a:ext cx="5006834" cy="10467973"/>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1" name="線條">
              <a:extLst>
                <a:ext uri="{FF2B5EF4-FFF2-40B4-BE49-F238E27FC236}">
                  <a16:creationId xmlns:a16="http://schemas.microsoft.com/office/drawing/2014/main" id="{CBBE3686-A7A2-854E-9B0B-303F775EB106}"/>
                </a:ext>
              </a:extLst>
            </p:cNvPr>
            <p:cNvSpPr/>
            <p:nvPr/>
          </p:nvSpPr>
          <p:spPr>
            <a:xfrm>
              <a:off x="356426" y="10181023"/>
              <a:ext cx="4876411" cy="12578"/>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pic>
          <p:nvPicPr>
            <p:cNvPr id="22" name="截圖 2019-11-15 下午2.45.17.png" descr="截圖 2019-11-15 下午2.45.17.png">
              <a:extLst>
                <a:ext uri="{FF2B5EF4-FFF2-40B4-BE49-F238E27FC236}">
                  <a16:creationId xmlns:a16="http://schemas.microsoft.com/office/drawing/2014/main" id="{188B5800-E9D8-1744-AFFD-8D9939FC5B87}"/>
                </a:ext>
              </a:extLst>
            </p:cNvPr>
            <p:cNvPicPr>
              <a:picLocks/>
            </p:cNvPicPr>
            <p:nvPr/>
          </p:nvPicPr>
          <p:blipFill>
            <a:blip r:embed="rId8"/>
            <a:srcRect l="7159" t="861" b="12461"/>
            <a:stretch>
              <a:fillRect/>
            </a:stretch>
          </p:blipFill>
          <p:spPr>
            <a:xfrm>
              <a:off x="370423" y="2814737"/>
              <a:ext cx="4929314" cy="4263376"/>
            </a:xfrm>
            <a:prstGeom prst="rect">
              <a:avLst/>
            </a:prstGeom>
            <a:ln w="12700" cap="flat">
              <a:noFill/>
              <a:miter lim="400000"/>
            </a:ln>
            <a:effectLst/>
          </p:spPr>
        </p:pic>
        <p:sp>
          <p:nvSpPr>
            <p:cNvPr id="23" name="房價預測">
              <a:extLst>
                <a:ext uri="{FF2B5EF4-FFF2-40B4-BE49-F238E27FC236}">
                  <a16:creationId xmlns:a16="http://schemas.microsoft.com/office/drawing/2014/main" id="{4676F23D-7BAC-414E-8DF4-74FAA9FB5677}"/>
                </a:ext>
              </a:extLst>
            </p:cNvPr>
            <p:cNvSpPr txBox="1"/>
            <p:nvPr/>
          </p:nvSpPr>
          <p:spPr>
            <a:xfrm>
              <a:off x="660538" y="688739"/>
              <a:ext cx="4248260" cy="12136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300">
                  <a:solidFill>
                    <a:srgbClr val="FF9300"/>
                  </a:solidFill>
                  <a:latin typeface="Helvetica Neue"/>
                  <a:ea typeface="Helvetica Neue"/>
                  <a:cs typeface="Helvetica Neue"/>
                  <a:sym typeface="Helvetica Neue"/>
                </a:defRPr>
              </a:lvl1pPr>
            </a:lstStyle>
            <a:p>
              <a:r>
                <a:t>房價預測</a:t>
              </a:r>
            </a:p>
          </p:txBody>
        </p:sp>
        <p:grpSp>
          <p:nvGrpSpPr>
            <p:cNvPr id="24" name="群組">
              <a:extLst>
                <a:ext uri="{FF2B5EF4-FFF2-40B4-BE49-F238E27FC236}">
                  <a16:creationId xmlns:a16="http://schemas.microsoft.com/office/drawing/2014/main" id="{D5A2A894-A484-F049-8BD7-65B3DA2F686B}"/>
                </a:ext>
              </a:extLst>
            </p:cNvPr>
            <p:cNvGrpSpPr/>
            <p:nvPr/>
          </p:nvGrpSpPr>
          <p:grpSpPr>
            <a:xfrm>
              <a:off x="182946" y="7593946"/>
              <a:ext cx="4998617" cy="2065715"/>
              <a:chOff x="0" y="0"/>
              <a:chExt cx="4998616" cy="2065714"/>
            </a:xfrm>
          </p:grpSpPr>
          <p:sp>
            <p:nvSpPr>
              <p:cNvPr id="28" name="去年同季">
                <a:extLst>
                  <a:ext uri="{FF2B5EF4-FFF2-40B4-BE49-F238E27FC236}">
                    <a16:creationId xmlns:a16="http://schemas.microsoft.com/office/drawing/2014/main" id="{84530F98-F54D-D244-A65D-EFF45CA9079B}"/>
                  </a:ext>
                </a:extLst>
              </p:cNvPr>
              <p:cNvSpPr txBox="1"/>
              <p:nvPr/>
            </p:nvSpPr>
            <p:spPr>
              <a:xfrm>
                <a:off x="0" y="0"/>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rgbClr val="929292"/>
                    </a:solidFill>
                    <a:latin typeface="Helvetica Neue"/>
                    <a:ea typeface="Helvetica Neue"/>
                    <a:cs typeface="Helvetica Neue"/>
                    <a:sym typeface="Helvetica Neue"/>
                  </a:defRPr>
                </a:lvl1pPr>
              </a:lstStyle>
              <a:p>
                <a:r>
                  <a:t>去年同季</a:t>
                </a:r>
              </a:p>
            </p:txBody>
          </p:sp>
          <p:sp>
            <p:nvSpPr>
              <p:cNvPr id="29" name="圓角矩形">
                <a:extLst>
                  <a:ext uri="{FF2B5EF4-FFF2-40B4-BE49-F238E27FC236}">
                    <a16:creationId xmlns:a16="http://schemas.microsoft.com/office/drawing/2014/main" id="{2A222B64-BA7D-514B-AF1E-774E6FC4D980}"/>
                  </a:ext>
                </a:extLst>
              </p:cNvPr>
              <p:cNvSpPr/>
              <p:nvPr/>
            </p:nvSpPr>
            <p:spPr>
              <a:xfrm>
                <a:off x="1569504" y="144383"/>
                <a:ext cx="3429113" cy="676739"/>
              </a:xfrm>
              <a:prstGeom prst="roundRect">
                <a:avLst>
                  <a:gd name="adj" fmla="val 50000"/>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0" name="箭頭">
                <a:extLst>
                  <a:ext uri="{FF2B5EF4-FFF2-40B4-BE49-F238E27FC236}">
                    <a16:creationId xmlns:a16="http://schemas.microsoft.com/office/drawing/2014/main" id="{1D5AB09C-E4B3-5A42-979E-486C2587D805}"/>
                  </a:ext>
                </a:extLst>
              </p:cNvPr>
              <p:cNvSpPr/>
              <p:nvPr/>
            </p:nvSpPr>
            <p:spPr>
              <a:xfrm rot="16196614">
                <a:off x="1722703" y="244832"/>
                <a:ext cx="451436" cy="419870"/>
              </a:xfrm>
              <a:custGeom>
                <a:avLst/>
                <a:gdLst/>
                <a:ahLst/>
                <a:cxnLst>
                  <a:cxn ang="0">
                    <a:pos x="wd2" y="hd2"/>
                  </a:cxn>
                  <a:cxn ang="5400000">
                    <a:pos x="wd2" y="hd2"/>
                  </a:cxn>
                  <a:cxn ang="10800000">
                    <a:pos x="wd2" y="hd2"/>
                  </a:cxn>
                  <a:cxn ang="16200000">
                    <a:pos x="wd2" y="hd2"/>
                  </a:cxn>
                </a:cxnLst>
                <a:rect l="0" t="0" r="r" b="b"/>
                <a:pathLst>
                  <a:path w="21600" h="21600" extrusionOk="0">
                    <a:moveTo>
                      <a:pt x="10357" y="13499"/>
                    </a:moveTo>
                    <a:lnTo>
                      <a:pt x="10357" y="21600"/>
                    </a:lnTo>
                    <a:lnTo>
                      <a:pt x="0" y="10800"/>
                    </a:lnTo>
                    <a:lnTo>
                      <a:pt x="10357" y="0"/>
                    </a:lnTo>
                    <a:lnTo>
                      <a:pt x="10357" y="8101"/>
                    </a:lnTo>
                    <a:lnTo>
                      <a:pt x="21600" y="8101"/>
                    </a:lnTo>
                    <a:lnTo>
                      <a:pt x="21600" y="13499"/>
                    </a:lnTo>
                    <a:close/>
                  </a:path>
                </a:pathLst>
              </a:cu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1" name="0.25%">
                <a:extLst>
                  <a:ext uri="{FF2B5EF4-FFF2-40B4-BE49-F238E27FC236}">
                    <a16:creationId xmlns:a16="http://schemas.microsoft.com/office/drawing/2014/main" id="{9D9507E3-6668-7D4D-A756-2F280F3F379D}"/>
                  </a:ext>
                </a:extLst>
              </p:cNvPr>
              <p:cNvSpPr txBox="1"/>
              <p:nvPr/>
            </p:nvSpPr>
            <p:spPr>
              <a:xfrm>
                <a:off x="3479920" y="132983"/>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1">
                    <a:solidFill>
                      <a:srgbClr val="FFFFFF"/>
                    </a:solidFill>
                    <a:latin typeface="Helvetica Neue"/>
                    <a:ea typeface="Helvetica Neue"/>
                    <a:cs typeface="Helvetica Neue"/>
                    <a:sym typeface="Helvetica Neue"/>
                  </a:defRPr>
                </a:lvl1pPr>
              </a:lstStyle>
              <a:p>
                <a:r>
                  <a:t>0.25%</a:t>
                </a:r>
              </a:p>
            </p:txBody>
          </p:sp>
          <p:sp>
            <p:nvSpPr>
              <p:cNvPr id="32" name="未來漲幅">
                <a:extLst>
                  <a:ext uri="{FF2B5EF4-FFF2-40B4-BE49-F238E27FC236}">
                    <a16:creationId xmlns:a16="http://schemas.microsoft.com/office/drawing/2014/main" id="{DA263867-000E-584C-805D-DD505E4710F8}"/>
                  </a:ext>
                </a:extLst>
              </p:cNvPr>
              <p:cNvSpPr txBox="1"/>
              <p:nvPr/>
            </p:nvSpPr>
            <p:spPr>
              <a:xfrm>
                <a:off x="33286" y="1281843"/>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929292"/>
                    </a:solidFill>
                    <a:latin typeface="Helvetica Neue"/>
                    <a:ea typeface="Helvetica Neue"/>
                    <a:cs typeface="Helvetica Neue"/>
                    <a:sym typeface="Helvetica Neue"/>
                  </a:defRPr>
                </a:lvl1pPr>
              </a:lstStyle>
              <a:p>
                <a:r>
                  <a:t>未來漲幅</a:t>
                </a:r>
              </a:p>
            </p:txBody>
          </p:sp>
          <p:sp>
            <p:nvSpPr>
              <p:cNvPr id="33" name="圓角矩形">
                <a:extLst>
                  <a:ext uri="{FF2B5EF4-FFF2-40B4-BE49-F238E27FC236}">
                    <a16:creationId xmlns:a16="http://schemas.microsoft.com/office/drawing/2014/main" id="{B61B7EE7-AD18-3B41-BF87-E0DD327C7F5A}"/>
                  </a:ext>
                </a:extLst>
              </p:cNvPr>
              <p:cNvSpPr/>
              <p:nvPr/>
            </p:nvSpPr>
            <p:spPr>
              <a:xfrm>
                <a:off x="1569504" y="1366174"/>
                <a:ext cx="3429113" cy="676739"/>
              </a:xfrm>
              <a:prstGeom prst="roundRect">
                <a:avLst>
                  <a:gd name="adj" fmla="val 50000"/>
                </a:avLst>
              </a:prstGeom>
              <a:solidFill>
                <a:srgbClr val="EFA7B8"/>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4" name="箭頭">
                <a:extLst>
                  <a:ext uri="{FF2B5EF4-FFF2-40B4-BE49-F238E27FC236}">
                    <a16:creationId xmlns:a16="http://schemas.microsoft.com/office/drawing/2014/main" id="{3E16EFA3-1F63-D84A-A43A-AA13CAA05541}"/>
                  </a:ext>
                </a:extLst>
              </p:cNvPr>
              <p:cNvSpPr/>
              <p:nvPr/>
            </p:nvSpPr>
            <p:spPr>
              <a:xfrm rot="16196614">
                <a:off x="1785290" y="1495026"/>
                <a:ext cx="418982" cy="418983"/>
              </a:xfrm>
              <a:prstGeom prst="rightArrow">
                <a:avLst>
                  <a:gd name="adj1" fmla="val 24991"/>
                  <a:gd name="adj2" fmla="val 5155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5" name="0.35%">
                <a:extLst>
                  <a:ext uri="{FF2B5EF4-FFF2-40B4-BE49-F238E27FC236}">
                    <a16:creationId xmlns:a16="http://schemas.microsoft.com/office/drawing/2014/main" id="{06E1605C-4FBD-0342-BA80-E5D29FEE9845}"/>
                  </a:ext>
                </a:extLst>
              </p:cNvPr>
              <p:cNvSpPr txBox="1"/>
              <p:nvPr/>
            </p:nvSpPr>
            <p:spPr>
              <a:xfrm>
                <a:off x="3479920" y="1366174"/>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800" b="1">
                    <a:solidFill>
                      <a:srgbClr val="FFFFFF"/>
                    </a:solidFill>
                    <a:latin typeface="Helvetica Neue"/>
                    <a:ea typeface="Helvetica Neue"/>
                    <a:cs typeface="Helvetica Neue"/>
                    <a:sym typeface="Helvetica Neue"/>
                  </a:defRPr>
                </a:lvl1pPr>
              </a:lstStyle>
              <a:p>
                <a:r>
                  <a:t>0.35%</a:t>
                </a:r>
              </a:p>
            </p:txBody>
          </p:sp>
        </p:grpSp>
        <p:pic>
          <p:nvPicPr>
            <p:cNvPr id="25" name="截圖 2019-11-19 上午2.05.02.png" descr="截圖 2019-11-19 上午2.05.02.png">
              <a:extLst>
                <a:ext uri="{FF2B5EF4-FFF2-40B4-BE49-F238E27FC236}">
                  <a16:creationId xmlns:a16="http://schemas.microsoft.com/office/drawing/2014/main" id="{5A513A76-40F5-964F-8CDD-6585647F8AF9}"/>
                </a:ext>
              </a:extLst>
            </p:cNvPr>
            <p:cNvPicPr>
              <a:picLocks noChangeAspect="1"/>
            </p:cNvPicPr>
            <p:nvPr/>
          </p:nvPicPr>
          <p:blipFill>
            <a:blip r:embed="rId9"/>
            <a:srcRect/>
            <a:stretch>
              <a:fillRect/>
            </a:stretch>
          </p:blipFill>
          <p:spPr>
            <a:xfrm>
              <a:off x="793772" y="10402837"/>
              <a:ext cx="540132" cy="830623"/>
            </a:xfrm>
            <a:prstGeom prst="rect">
              <a:avLst/>
            </a:prstGeom>
            <a:ln w="12700" cap="flat">
              <a:noFill/>
              <a:miter lim="400000"/>
            </a:ln>
            <a:effectLst/>
          </p:spPr>
        </p:pic>
        <p:pic>
          <p:nvPicPr>
            <p:cNvPr id="26" name="截圖 2019-11-19 上午2.05.44.png" descr="截圖 2019-11-19 上午2.05.44.png">
              <a:extLst>
                <a:ext uri="{FF2B5EF4-FFF2-40B4-BE49-F238E27FC236}">
                  <a16:creationId xmlns:a16="http://schemas.microsoft.com/office/drawing/2014/main" id="{0D6788B4-D729-E84F-984C-2AA4E709CE3B}"/>
                </a:ext>
              </a:extLst>
            </p:cNvPr>
            <p:cNvPicPr>
              <a:picLocks noChangeAspect="1"/>
            </p:cNvPicPr>
            <p:nvPr/>
          </p:nvPicPr>
          <p:blipFill>
            <a:blip r:embed="rId10"/>
            <a:srcRect/>
            <a:stretch>
              <a:fillRect/>
            </a:stretch>
          </p:blipFill>
          <p:spPr>
            <a:xfrm>
              <a:off x="2496924" y="10450433"/>
              <a:ext cx="588149" cy="778432"/>
            </a:xfrm>
            <a:prstGeom prst="rect">
              <a:avLst/>
            </a:prstGeom>
            <a:ln w="12700" cap="flat">
              <a:noFill/>
              <a:miter lim="400000"/>
            </a:ln>
            <a:effectLst/>
          </p:spPr>
        </p:pic>
        <p:pic>
          <p:nvPicPr>
            <p:cNvPr id="27" name="截圖 2019-11-19 上午2.06.13.png" descr="截圖 2019-11-19 上午2.06.13.png">
              <a:extLst>
                <a:ext uri="{FF2B5EF4-FFF2-40B4-BE49-F238E27FC236}">
                  <a16:creationId xmlns:a16="http://schemas.microsoft.com/office/drawing/2014/main" id="{9A16C6BC-894E-D746-9745-51D9E836DBED}"/>
                </a:ext>
              </a:extLst>
            </p:cNvPr>
            <p:cNvPicPr>
              <a:picLocks noChangeAspect="1"/>
            </p:cNvPicPr>
            <p:nvPr/>
          </p:nvPicPr>
          <p:blipFill>
            <a:blip r:embed="rId11"/>
            <a:srcRect/>
            <a:stretch>
              <a:fillRect/>
            </a:stretch>
          </p:blipFill>
          <p:spPr>
            <a:xfrm>
              <a:off x="4251026" y="10425223"/>
              <a:ext cx="614846" cy="793630"/>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House price prediction"/>
          <p:cNvSpPr txBox="1"/>
          <p:nvPr/>
        </p:nvSpPr>
        <p:spPr>
          <a:xfrm>
            <a:off x="10372017" y="3325248"/>
            <a:ext cx="1287249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100"/>
            </a:lvl1pPr>
          </a:lstStyle>
          <a:p>
            <a:r>
              <a:t>House price prediction</a:t>
            </a:r>
          </a:p>
        </p:txBody>
      </p:sp>
      <p:sp>
        <p:nvSpPr>
          <p:cNvPr id="161" name="Innovative prediction architecture"/>
          <p:cNvSpPr txBox="1"/>
          <p:nvPr/>
        </p:nvSpPr>
        <p:spPr>
          <a:xfrm>
            <a:off x="10200804" y="6015059"/>
            <a:ext cx="937408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Innovative prediction architecture</a:t>
            </a:r>
          </a:p>
        </p:txBody>
      </p:sp>
      <p:sp>
        <p:nvSpPr>
          <p:cNvPr id="162" name="Modular training process"/>
          <p:cNvSpPr txBox="1"/>
          <p:nvPr/>
        </p:nvSpPr>
        <p:spPr>
          <a:xfrm>
            <a:off x="10257074" y="7312116"/>
            <a:ext cx="710847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Modular training process</a:t>
            </a:r>
          </a:p>
        </p:txBody>
      </p:sp>
      <p:grpSp>
        <p:nvGrpSpPr>
          <p:cNvPr id="180" name="群組"/>
          <p:cNvGrpSpPr/>
          <p:nvPr/>
        </p:nvGrpSpPr>
        <p:grpSpPr>
          <a:xfrm>
            <a:off x="2438493" y="613886"/>
            <a:ext cx="5569359" cy="11826525"/>
            <a:chOff x="-11" y="-45"/>
            <a:chExt cx="5569358" cy="11826523"/>
          </a:xfrm>
        </p:grpSpPr>
        <p:pic>
          <p:nvPicPr>
            <p:cNvPr id="163" name="截圖 2019-11-19 上午2.20.52.png" descr="截圖 2019-11-19 上午2.20.52.png"/>
            <p:cNvPicPr>
              <a:picLocks noChangeAspect="1"/>
            </p:cNvPicPr>
            <p:nvPr/>
          </p:nvPicPr>
          <p:blipFill>
            <a:blip r:embed="rId3"/>
            <a:srcRect l="4471" t="1720" r="8911" b="2834"/>
            <a:stretch>
              <a:fillRect/>
            </a:stretch>
          </p:blipFill>
          <p:spPr>
            <a:xfrm>
              <a:off x="-12" y="-46"/>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cap="flat">
              <a:noFill/>
              <a:miter lim="400000"/>
            </a:ln>
            <a:effectLst>
              <a:reflection stA="50000" endPos="40000" dir="5400000" sy="-100000" algn="bl" rotWithShape="0"/>
            </a:effectLst>
          </p:spPr>
        </p:pic>
        <p:sp>
          <p:nvSpPr>
            <p:cNvPr id="164" name="矩形"/>
            <p:cNvSpPr/>
            <p:nvPr/>
          </p:nvSpPr>
          <p:spPr>
            <a:xfrm>
              <a:off x="302709" y="847462"/>
              <a:ext cx="5006834" cy="10467973"/>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165" name="線條"/>
            <p:cNvSpPr/>
            <p:nvPr/>
          </p:nvSpPr>
          <p:spPr>
            <a:xfrm>
              <a:off x="356426" y="10181023"/>
              <a:ext cx="4876411" cy="12578"/>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pic>
          <p:nvPicPr>
            <p:cNvPr id="166" name="截圖 2019-11-15 下午2.45.17.png" descr="截圖 2019-11-15 下午2.45.17.png"/>
            <p:cNvPicPr>
              <a:picLocks/>
            </p:cNvPicPr>
            <p:nvPr/>
          </p:nvPicPr>
          <p:blipFill>
            <a:blip r:embed="rId4"/>
            <a:srcRect l="7159" t="861" b="12461"/>
            <a:stretch>
              <a:fillRect/>
            </a:stretch>
          </p:blipFill>
          <p:spPr>
            <a:xfrm>
              <a:off x="370423" y="2814737"/>
              <a:ext cx="4929314" cy="4263376"/>
            </a:xfrm>
            <a:prstGeom prst="rect">
              <a:avLst/>
            </a:prstGeom>
            <a:ln w="12700" cap="flat">
              <a:noFill/>
              <a:miter lim="400000"/>
            </a:ln>
            <a:effectLst/>
          </p:spPr>
        </p:pic>
        <p:sp>
          <p:nvSpPr>
            <p:cNvPr id="167" name="房價預測"/>
            <p:cNvSpPr txBox="1"/>
            <p:nvPr/>
          </p:nvSpPr>
          <p:spPr>
            <a:xfrm>
              <a:off x="660538" y="688739"/>
              <a:ext cx="4248260" cy="12136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300">
                  <a:solidFill>
                    <a:srgbClr val="FF9300"/>
                  </a:solidFill>
                  <a:latin typeface="Helvetica Neue"/>
                  <a:ea typeface="Helvetica Neue"/>
                  <a:cs typeface="Helvetica Neue"/>
                  <a:sym typeface="Helvetica Neue"/>
                </a:defRPr>
              </a:lvl1pPr>
            </a:lstStyle>
            <a:p>
              <a:r>
                <a:t>房價預測</a:t>
              </a:r>
            </a:p>
          </p:txBody>
        </p:sp>
        <p:grpSp>
          <p:nvGrpSpPr>
            <p:cNvPr id="176" name="群組"/>
            <p:cNvGrpSpPr/>
            <p:nvPr/>
          </p:nvGrpSpPr>
          <p:grpSpPr>
            <a:xfrm>
              <a:off x="182946" y="7593946"/>
              <a:ext cx="4998617" cy="2065715"/>
              <a:chOff x="0" y="0"/>
              <a:chExt cx="4998616" cy="2065714"/>
            </a:xfrm>
          </p:grpSpPr>
          <p:sp>
            <p:nvSpPr>
              <p:cNvPr id="168" name="去年同季"/>
              <p:cNvSpPr txBox="1"/>
              <p:nvPr/>
            </p:nvSpPr>
            <p:spPr>
              <a:xfrm>
                <a:off x="0" y="0"/>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rgbClr val="929292"/>
                    </a:solidFill>
                    <a:latin typeface="Helvetica Neue"/>
                    <a:ea typeface="Helvetica Neue"/>
                    <a:cs typeface="Helvetica Neue"/>
                    <a:sym typeface="Helvetica Neue"/>
                  </a:defRPr>
                </a:lvl1pPr>
              </a:lstStyle>
              <a:p>
                <a:r>
                  <a:t>去年同季</a:t>
                </a:r>
              </a:p>
            </p:txBody>
          </p:sp>
          <p:sp>
            <p:nvSpPr>
              <p:cNvPr id="169" name="圓角矩形"/>
              <p:cNvSpPr/>
              <p:nvPr/>
            </p:nvSpPr>
            <p:spPr>
              <a:xfrm>
                <a:off x="1569504" y="144383"/>
                <a:ext cx="3429113" cy="676739"/>
              </a:xfrm>
              <a:prstGeom prst="roundRect">
                <a:avLst>
                  <a:gd name="adj" fmla="val 50000"/>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170" name="箭頭"/>
              <p:cNvSpPr/>
              <p:nvPr/>
            </p:nvSpPr>
            <p:spPr>
              <a:xfrm rot="16196614">
                <a:off x="1722703" y="244832"/>
                <a:ext cx="451436" cy="419870"/>
              </a:xfrm>
              <a:custGeom>
                <a:avLst/>
                <a:gdLst/>
                <a:ahLst/>
                <a:cxnLst>
                  <a:cxn ang="0">
                    <a:pos x="wd2" y="hd2"/>
                  </a:cxn>
                  <a:cxn ang="5400000">
                    <a:pos x="wd2" y="hd2"/>
                  </a:cxn>
                  <a:cxn ang="10800000">
                    <a:pos x="wd2" y="hd2"/>
                  </a:cxn>
                  <a:cxn ang="16200000">
                    <a:pos x="wd2" y="hd2"/>
                  </a:cxn>
                </a:cxnLst>
                <a:rect l="0" t="0" r="r" b="b"/>
                <a:pathLst>
                  <a:path w="21600" h="21600" extrusionOk="0">
                    <a:moveTo>
                      <a:pt x="10357" y="13499"/>
                    </a:moveTo>
                    <a:lnTo>
                      <a:pt x="10357" y="21600"/>
                    </a:lnTo>
                    <a:lnTo>
                      <a:pt x="0" y="10800"/>
                    </a:lnTo>
                    <a:lnTo>
                      <a:pt x="10357" y="0"/>
                    </a:lnTo>
                    <a:lnTo>
                      <a:pt x="10357" y="8101"/>
                    </a:lnTo>
                    <a:lnTo>
                      <a:pt x="21600" y="8101"/>
                    </a:lnTo>
                    <a:lnTo>
                      <a:pt x="21600" y="13499"/>
                    </a:lnTo>
                    <a:close/>
                  </a:path>
                </a:pathLst>
              </a:cu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171" name="0.25%"/>
              <p:cNvSpPr txBox="1"/>
              <p:nvPr/>
            </p:nvSpPr>
            <p:spPr>
              <a:xfrm>
                <a:off x="3479920" y="132983"/>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1">
                    <a:solidFill>
                      <a:srgbClr val="FFFFFF"/>
                    </a:solidFill>
                    <a:latin typeface="Helvetica Neue"/>
                    <a:ea typeface="Helvetica Neue"/>
                    <a:cs typeface="Helvetica Neue"/>
                    <a:sym typeface="Helvetica Neue"/>
                  </a:defRPr>
                </a:lvl1pPr>
              </a:lstStyle>
              <a:p>
                <a:r>
                  <a:t>0.25%</a:t>
                </a:r>
              </a:p>
            </p:txBody>
          </p:sp>
          <p:sp>
            <p:nvSpPr>
              <p:cNvPr id="172" name="未來漲幅"/>
              <p:cNvSpPr txBox="1"/>
              <p:nvPr/>
            </p:nvSpPr>
            <p:spPr>
              <a:xfrm>
                <a:off x="33286" y="1281843"/>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929292"/>
                    </a:solidFill>
                    <a:latin typeface="Helvetica Neue"/>
                    <a:ea typeface="Helvetica Neue"/>
                    <a:cs typeface="Helvetica Neue"/>
                    <a:sym typeface="Helvetica Neue"/>
                  </a:defRPr>
                </a:lvl1pPr>
              </a:lstStyle>
              <a:p>
                <a:r>
                  <a:t>未來漲幅</a:t>
                </a:r>
              </a:p>
            </p:txBody>
          </p:sp>
          <p:sp>
            <p:nvSpPr>
              <p:cNvPr id="173" name="圓角矩形"/>
              <p:cNvSpPr/>
              <p:nvPr/>
            </p:nvSpPr>
            <p:spPr>
              <a:xfrm>
                <a:off x="1569504" y="1366174"/>
                <a:ext cx="3429113" cy="676739"/>
              </a:xfrm>
              <a:prstGeom prst="roundRect">
                <a:avLst>
                  <a:gd name="adj" fmla="val 50000"/>
                </a:avLst>
              </a:prstGeom>
              <a:solidFill>
                <a:srgbClr val="EFA7B8"/>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174" name="箭頭"/>
              <p:cNvSpPr/>
              <p:nvPr/>
            </p:nvSpPr>
            <p:spPr>
              <a:xfrm rot="16196614">
                <a:off x="1785290" y="1495026"/>
                <a:ext cx="418982" cy="418983"/>
              </a:xfrm>
              <a:prstGeom prst="rightArrow">
                <a:avLst>
                  <a:gd name="adj1" fmla="val 24991"/>
                  <a:gd name="adj2" fmla="val 5155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175" name="0.35%"/>
              <p:cNvSpPr txBox="1"/>
              <p:nvPr/>
            </p:nvSpPr>
            <p:spPr>
              <a:xfrm>
                <a:off x="3479920" y="1366174"/>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800" b="1">
                    <a:solidFill>
                      <a:srgbClr val="FFFFFF"/>
                    </a:solidFill>
                    <a:latin typeface="Helvetica Neue"/>
                    <a:ea typeface="Helvetica Neue"/>
                    <a:cs typeface="Helvetica Neue"/>
                    <a:sym typeface="Helvetica Neue"/>
                  </a:defRPr>
                </a:lvl1pPr>
              </a:lstStyle>
              <a:p>
                <a:r>
                  <a:t>0.35%</a:t>
                </a:r>
              </a:p>
            </p:txBody>
          </p:sp>
        </p:grpSp>
        <p:pic>
          <p:nvPicPr>
            <p:cNvPr id="177" name="截圖 2019-11-19 上午2.05.02.png" descr="截圖 2019-11-19 上午2.05.02.png"/>
            <p:cNvPicPr>
              <a:picLocks noChangeAspect="1"/>
            </p:cNvPicPr>
            <p:nvPr/>
          </p:nvPicPr>
          <p:blipFill>
            <a:blip r:embed="rId5"/>
            <a:srcRect/>
            <a:stretch>
              <a:fillRect/>
            </a:stretch>
          </p:blipFill>
          <p:spPr>
            <a:xfrm>
              <a:off x="793772" y="10402837"/>
              <a:ext cx="540132" cy="830623"/>
            </a:xfrm>
            <a:prstGeom prst="rect">
              <a:avLst/>
            </a:prstGeom>
            <a:ln w="12700" cap="flat">
              <a:noFill/>
              <a:miter lim="400000"/>
            </a:ln>
            <a:effectLst/>
          </p:spPr>
        </p:pic>
        <p:pic>
          <p:nvPicPr>
            <p:cNvPr id="178" name="截圖 2019-11-19 上午2.05.44.png" descr="截圖 2019-11-19 上午2.05.44.png"/>
            <p:cNvPicPr>
              <a:picLocks noChangeAspect="1"/>
            </p:cNvPicPr>
            <p:nvPr/>
          </p:nvPicPr>
          <p:blipFill>
            <a:blip r:embed="rId6"/>
            <a:srcRect/>
            <a:stretch>
              <a:fillRect/>
            </a:stretch>
          </p:blipFill>
          <p:spPr>
            <a:xfrm>
              <a:off x="2496924" y="10450433"/>
              <a:ext cx="588149" cy="778432"/>
            </a:xfrm>
            <a:prstGeom prst="rect">
              <a:avLst/>
            </a:prstGeom>
            <a:ln w="12700" cap="flat">
              <a:noFill/>
              <a:miter lim="400000"/>
            </a:ln>
            <a:effectLst/>
          </p:spPr>
        </p:pic>
        <p:pic>
          <p:nvPicPr>
            <p:cNvPr id="179" name="截圖 2019-11-19 上午2.06.13.png" descr="截圖 2019-11-19 上午2.06.13.png"/>
            <p:cNvPicPr>
              <a:picLocks noChangeAspect="1"/>
            </p:cNvPicPr>
            <p:nvPr/>
          </p:nvPicPr>
          <p:blipFill>
            <a:blip r:embed="rId7"/>
            <a:srcRect/>
            <a:stretch>
              <a:fillRect/>
            </a:stretch>
          </p:blipFill>
          <p:spPr>
            <a:xfrm>
              <a:off x="4251026" y="10425223"/>
              <a:ext cx="614846" cy="793630"/>
            </a:xfrm>
            <a:prstGeom prst="rect">
              <a:avLst/>
            </a:prstGeom>
            <a:ln w="12700" cap="flat">
              <a:noFill/>
              <a:miter lim="400000"/>
            </a:ln>
            <a:effectLst/>
          </p:spPr>
        </p:pic>
      </p:grpSp>
      <p:sp>
        <p:nvSpPr>
          <p:cNvPr id="38" name="More Information">
            <a:extLst>
              <a:ext uri="{FF2B5EF4-FFF2-40B4-BE49-F238E27FC236}">
                <a16:creationId xmlns:a16="http://schemas.microsoft.com/office/drawing/2014/main" id="{E363E8F6-A1B0-684D-ADBE-48C0AA014E49}"/>
              </a:ext>
            </a:extLst>
          </p:cNvPr>
          <p:cNvSpPr txBox="1"/>
          <p:nvPr/>
        </p:nvSpPr>
        <p:spPr>
          <a:xfrm>
            <a:off x="34675533" y="2531586"/>
            <a:ext cx="11606809"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More Information</a:t>
            </a:r>
          </a:p>
        </p:txBody>
      </p:sp>
      <p:sp>
        <p:nvSpPr>
          <p:cNvPr id="39" name="Data visualization">
            <a:extLst>
              <a:ext uri="{FF2B5EF4-FFF2-40B4-BE49-F238E27FC236}">
                <a16:creationId xmlns:a16="http://schemas.microsoft.com/office/drawing/2014/main" id="{9317199C-3A03-924F-8D06-B4D64305D044}"/>
              </a:ext>
            </a:extLst>
          </p:cNvPr>
          <p:cNvSpPr txBox="1"/>
          <p:nvPr/>
        </p:nvSpPr>
        <p:spPr>
          <a:xfrm>
            <a:off x="34823955" y="5603002"/>
            <a:ext cx="519015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Data visualization</a:t>
            </a:r>
          </a:p>
        </p:txBody>
      </p:sp>
      <p:pic>
        <p:nvPicPr>
          <p:cNvPr id="40" name="截圖 2019-11-19 上午2.20.52.png" descr="截圖 2019-11-19 上午2.20.52.png">
            <a:extLst>
              <a:ext uri="{FF2B5EF4-FFF2-40B4-BE49-F238E27FC236}">
                <a16:creationId xmlns:a16="http://schemas.microsoft.com/office/drawing/2014/main" id="{F71B0AD2-AA4A-9342-9144-CC277298391D}"/>
              </a:ext>
            </a:extLst>
          </p:cNvPr>
          <p:cNvPicPr>
            <a:picLocks noChangeAspect="1"/>
          </p:cNvPicPr>
          <p:nvPr/>
        </p:nvPicPr>
        <p:blipFill>
          <a:blip r:embed="rId3"/>
          <a:srcRect l="4471" t="1720" r="8911" b="2834"/>
          <a:stretch>
            <a:fillRect/>
          </a:stretch>
        </p:blipFill>
        <p:spPr>
          <a:xfrm>
            <a:off x="26996665" y="115190"/>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a:miter lim="400000"/>
          </a:ln>
          <a:effectLst>
            <a:reflection stA="50000" endPos="40000" dir="5400000" sy="-100000" algn="bl" rotWithShape="0"/>
          </a:effectLst>
        </p:spPr>
      </p:pic>
      <p:sp>
        <p:nvSpPr>
          <p:cNvPr id="41" name="矩形">
            <a:extLst>
              <a:ext uri="{FF2B5EF4-FFF2-40B4-BE49-F238E27FC236}">
                <a16:creationId xmlns:a16="http://schemas.microsoft.com/office/drawing/2014/main" id="{B213A625-5FFE-C248-872A-19E652C340FE}"/>
              </a:ext>
            </a:extLst>
          </p:cNvPr>
          <p:cNvSpPr/>
          <p:nvPr/>
        </p:nvSpPr>
        <p:spPr>
          <a:xfrm>
            <a:off x="27299386" y="962698"/>
            <a:ext cx="5006834" cy="10467973"/>
          </a:xfrm>
          <a:prstGeom prst="rect">
            <a:avLst/>
          </a:prstGeom>
          <a:solidFill>
            <a:srgbClr val="FFFFFF"/>
          </a:solidFill>
          <a:ln w="12700">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sp>
        <p:nvSpPr>
          <p:cNvPr id="42" name="線條">
            <a:extLst>
              <a:ext uri="{FF2B5EF4-FFF2-40B4-BE49-F238E27FC236}">
                <a16:creationId xmlns:a16="http://schemas.microsoft.com/office/drawing/2014/main" id="{E7E2A918-B814-6341-9C63-B29711D96220}"/>
              </a:ext>
            </a:extLst>
          </p:cNvPr>
          <p:cNvSpPr/>
          <p:nvPr/>
        </p:nvSpPr>
        <p:spPr>
          <a:xfrm>
            <a:off x="27353103" y="10296259"/>
            <a:ext cx="4876411" cy="12578"/>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pic>
        <p:nvPicPr>
          <p:cNvPr id="43" name="截圖 2019-11-19 上午2.05.02.png" descr="截圖 2019-11-19 上午2.05.02.png">
            <a:extLst>
              <a:ext uri="{FF2B5EF4-FFF2-40B4-BE49-F238E27FC236}">
                <a16:creationId xmlns:a16="http://schemas.microsoft.com/office/drawing/2014/main" id="{A15C3FB0-61B5-0A40-A019-CD4A1DABB10D}"/>
              </a:ext>
            </a:extLst>
          </p:cNvPr>
          <p:cNvPicPr>
            <a:picLocks noChangeAspect="1"/>
          </p:cNvPicPr>
          <p:nvPr/>
        </p:nvPicPr>
        <p:blipFill>
          <a:blip r:embed="rId5"/>
          <a:srcRect/>
          <a:stretch>
            <a:fillRect/>
          </a:stretch>
        </p:blipFill>
        <p:spPr>
          <a:xfrm>
            <a:off x="27790449" y="10518073"/>
            <a:ext cx="540132" cy="830623"/>
          </a:xfrm>
          <a:prstGeom prst="rect">
            <a:avLst/>
          </a:prstGeom>
          <a:ln w="12700">
            <a:miter lim="400000"/>
          </a:ln>
        </p:spPr>
      </p:pic>
      <p:pic>
        <p:nvPicPr>
          <p:cNvPr id="44" name="截圖 2019-11-19 上午2.05.44.png" descr="截圖 2019-11-19 上午2.05.44.png">
            <a:extLst>
              <a:ext uri="{FF2B5EF4-FFF2-40B4-BE49-F238E27FC236}">
                <a16:creationId xmlns:a16="http://schemas.microsoft.com/office/drawing/2014/main" id="{CDF762DD-C72F-084B-87B9-8591B02C4689}"/>
              </a:ext>
            </a:extLst>
          </p:cNvPr>
          <p:cNvPicPr>
            <a:picLocks noChangeAspect="1"/>
          </p:cNvPicPr>
          <p:nvPr/>
        </p:nvPicPr>
        <p:blipFill>
          <a:blip r:embed="rId8"/>
          <a:srcRect/>
          <a:stretch>
            <a:fillRect/>
          </a:stretch>
        </p:blipFill>
        <p:spPr>
          <a:xfrm>
            <a:off x="29493601" y="10565669"/>
            <a:ext cx="588149" cy="778432"/>
          </a:xfrm>
          <a:prstGeom prst="rect">
            <a:avLst/>
          </a:prstGeom>
          <a:ln w="12700">
            <a:miter lim="400000"/>
          </a:ln>
        </p:spPr>
      </p:pic>
      <p:pic>
        <p:nvPicPr>
          <p:cNvPr id="45" name="截圖 2019-11-19 上午2.06.13.png" descr="截圖 2019-11-19 上午2.06.13.png">
            <a:extLst>
              <a:ext uri="{FF2B5EF4-FFF2-40B4-BE49-F238E27FC236}">
                <a16:creationId xmlns:a16="http://schemas.microsoft.com/office/drawing/2014/main" id="{25FE60E1-E969-C440-ADEA-74ACB29F1DD0}"/>
              </a:ext>
            </a:extLst>
          </p:cNvPr>
          <p:cNvPicPr>
            <a:picLocks noChangeAspect="1"/>
          </p:cNvPicPr>
          <p:nvPr/>
        </p:nvPicPr>
        <p:blipFill>
          <a:blip r:embed="rId9"/>
          <a:srcRect/>
          <a:stretch>
            <a:fillRect/>
          </a:stretch>
        </p:blipFill>
        <p:spPr>
          <a:xfrm>
            <a:off x="31247703" y="10540459"/>
            <a:ext cx="614846" cy="793630"/>
          </a:xfrm>
          <a:prstGeom prst="rect">
            <a:avLst/>
          </a:prstGeom>
          <a:ln w="12700">
            <a:miter lim="400000"/>
          </a:ln>
        </p:spPr>
      </p:pic>
      <p:pic>
        <p:nvPicPr>
          <p:cNvPr id="46" name="截圖 2019-11-15 下午2.42.01.png" descr="截圖 2019-11-15 下午2.42.01.png">
            <a:extLst>
              <a:ext uri="{FF2B5EF4-FFF2-40B4-BE49-F238E27FC236}">
                <a16:creationId xmlns:a16="http://schemas.microsoft.com/office/drawing/2014/main" id="{992902D2-6A71-3346-BDAA-5F2F1A8A6132}"/>
              </a:ext>
            </a:extLst>
          </p:cNvPr>
          <p:cNvPicPr>
            <a:picLocks/>
          </p:cNvPicPr>
          <p:nvPr/>
        </p:nvPicPr>
        <p:blipFill>
          <a:blip r:embed="rId10"/>
          <a:srcRect t="173"/>
          <a:stretch>
            <a:fillRect/>
          </a:stretch>
        </p:blipFill>
        <p:spPr>
          <a:xfrm>
            <a:off x="27310600" y="938446"/>
            <a:ext cx="5020939" cy="9289414"/>
          </a:xfrm>
          <a:prstGeom prst="rect">
            <a:avLst/>
          </a:prstGeom>
          <a:ln w="12700">
            <a:miter lim="400000"/>
          </a:ln>
        </p:spPr>
      </p:pic>
      <p:sp>
        <p:nvSpPr>
          <p:cNvPr id="47" name="Update data at any time">
            <a:extLst>
              <a:ext uri="{FF2B5EF4-FFF2-40B4-BE49-F238E27FC236}">
                <a16:creationId xmlns:a16="http://schemas.microsoft.com/office/drawing/2014/main" id="{71BF1442-0EBE-0047-BA03-6E8CA9DBF437}"/>
              </a:ext>
            </a:extLst>
          </p:cNvPr>
          <p:cNvSpPr txBox="1"/>
          <p:nvPr/>
        </p:nvSpPr>
        <p:spPr>
          <a:xfrm>
            <a:off x="34823955" y="6941078"/>
            <a:ext cx="697917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Update data at any time</a:t>
            </a:r>
          </a:p>
        </p:txBody>
      </p:sp>
      <p:grpSp>
        <p:nvGrpSpPr>
          <p:cNvPr id="48" name="群組">
            <a:extLst>
              <a:ext uri="{FF2B5EF4-FFF2-40B4-BE49-F238E27FC236}">
                <a16:creationId xmlns:a16="http://schemas.microsoft.com/office/drawing/2014/main" id="{B64C576C-DAD9-FB46-9A6E-DBB5CD45DB78}"/>
              </a:ext>
            </a:extLst>
          </p:cNvPr>
          <p:cNvGrpSpPr/>
          <p:nvPr/>
        </p:nvGrpSpPr>
        <p:grpSpPr>
          <a:xfrm>
            <a:off x="-24655541" y="1851342"/>
            <a:ext cx="7021317" cy="9482747"/>
            <a:chOff x="-49" y="116"/>
            <a:chExt cx="7021315" cy="9482746"/>
          </a:xfrm>
        </p:grpSpPr>
        <p:pic>
          <p:nvPicPr>
            <p:cNvPr id="49" name="截圖 2019-11-19 上午2.14.13.png" descr="截圖 2019-11-19 上午2.14.13.png">
              <a:extLst>
                <a:ext uri="{FF2B5EF4-FFF2-40B4-BE49-F238E27FC236}">
                  <a16:creationId xmlns:a16="http://schemas.microsoft.com/office/drawing/2014/main" id="{BE7B3E1F-852D-ED4E-8D83-679724A4B1C6}"/>
                </a:ext>
              </a:extLst>
            </p:cNvPr>
            <p:cNvPicPr>
              <a:picLocks noChangeAspect="1"/>
            </p:cNvPicPr>
            <p:nvPr/>
          </p:nvPicPr>
          <p:blipFill>
            <a:blip r:embed="rId11"/>
            <a:srcRect l="5153" t="1476" r="2184" b="3087"/>
            <a:stretch>
              <a:fillRect/>
            </a:stretch>
          </p:blipFill>
          <p:spPr>
            <a:xfrm>
              <a:off x="-50" y="116"/>
              <a:ext cx="4185334" cy="8890678"/>
            </a:xfrm>
            <a:custGeom>
              <a:avLst/>
              <a:gdLst/>
              <a:ahLst/>
              <a:cxnLst>
                <a:cxn ang="0">
                  <a:pos x="wd2" y="hd2"/>
                </a:cxn>
                <a:cxn ang="5400000">
                  <a:pos x="wd2" y="hd2"/>
                </a:cxn>
                <a:cxn ang="10800000">
                  <a:pos x="wd2" y="hd2"/>
                </a:cxn>
                <a:cxn ang="16200000">
                  <a:pos x="wd2" y="hd2"/>
                </a:cxn>
              </a:cxnLst>
              <a:rect l="0" t="0" r="r" b="b"/>
              <a:pathLst>
                <a:path w="21586" h="21594" extrusionOk="0">
                  <a:moveTo>
                    <a:pt x="11149" y="2"/>
                  </a:moveTo>
                  <a:cubicBezTo>
                    <a:pt x="5603" y="-6"/>
                    <a:pt x="2431" y="6"/>
                    <a:pt x="2073" y="37"/>
                  </a:cubicBezTo>
                  <a:cubicBezTo>
                    <a:pt x="1279" y="106"/>
                    <a:pt x="835" y="271"/>
                    <a:pt x="452" y="638"/>
                  </a:cubicBezTo>
                  <a:cubicBezTo>
                    <a:pt x="148" y="929"/>
                    <a:pt x="128" y="979"/>
                    <a:pt x="65" y="1643"/>
                  </a:cubicBezTo>
                  <a:cubicBezTo>
                    <a:pt x="18" y="2149"/>
                    <a:pt x="-3" y="6264"/>
                    <a:pt x="0" y="10421"/>
                  </a:cubicBezTo>
                  <a:cubicBezTo>
                    <a:pt x="3" y="14578"/>
                    <a:pt x="29" y="18776"/>
                    <a:pt x="78" y="19452"/>
                  </a:cubicBezTo>
                  <a:cubicBezTo>
                    <a:pt x="163" y="20644"/>
                    <a:pt x="232" y="20835"/>
                    <a:pt x="679" y="21131"/>
                  </a:cubicBezTo>
                  <a:cubicBezTo>
                    <a:pt x="1009" y="21349"/>
                    <a:pt x="1701" y="21514"/>
                    <a:pt x="2442" y="21550"/>
                  </a:cubicBezTo>
                  <a:cubicBezTo>
                    <a:pt x="2800" y="21567"/>
                    <a:pt x="6748" y="21584"/>
                    <a:pt x="11215" y="21587"/>
                  </a:cubicBezTo>
                  <a:lnTo>
                    <a:pt x="19337" y="21594"/>
                  </a:lnTo>
                  <a:lnTo>
                    <a:pt x="19902" y="21459"/>
                  </a:lnTo>
                  <a:cubicBezTo>
                    <a:pt x="20610" y="21290"/>
                    <a:pt x="20923" y="21134"/>
                    <a:pt x="21274" y="20779"/>
                  </a:cubicBezTo>
                  <a:lnTo>
                    <a:pt x="21552" y="20500"/>
                  </a:lnTo>
                  <a:lnTo>
                    <a:pt x="21581" y="12306"/>
                  </a:lnTo>
                  <a:cubicBezTo>
                    <a:pt x="21597" y="7800"/>
                    <a:pt x="21574" y="3396"/>
                    <a:pt x="21529" y="2521"/>
                  </a:cubicBezTo>
                  <a:lnTo>
                    <a:pt x="21448" y="932"/>
                  </a:lnTo>
                  <a:lnTo>
                    <a:pt x="21106" y="617"/>
                  </a:lnTo>
                  <a:cubicBezTo>
                    <a:pt x="20812" y="348"/>
                    <a:pt x="20685" y="283"/>
                    <a:pt x="20219" y="160"/>
                  </a:cubicBezTo>
                  <a:lnTo>
                    <a:pt x="19677" y="15"/>
                  </a:lnTo>
                  <a:lnTo>
                    <a:pt x="11149" y="2"/>
                  </a:lnTo>
                  <a:close/>
                </a:path>
              </a:pathLst>
            </a:custGeom>
            <a:ln w="12700" cap="flat">
              <a:noFill/>
              <a:miter lim="400000"/>
            </a:ln>
            <a:effectLst>
              <a:reflection stA="50000" endPos="40000" dir="5400000" sy="-100000" algn="bl" rotWithShape="0"/>
            </a:effectLst>
          </p:spPr>
        </p:pic>
        <p:pic>
          <p:nvPicPr>
            <p:cNvPr id="50" name="截圖 2019-11-19 上午2.13.56.png" descr="截圖 2019-11-19 上午2.13.56.png">
              <a:extLst>
                <a:ext uri="{FF2B5EF4-FFF2-40B4-BE49-F238E27FC236}">
                  <a16:creationId xmlns:a16="http://schemas.microsoft.com/office/drawing/2014/main" id="{3F14836A-4FC3-044B-9543-81CD3726A4CB}"/>
                </a:ext>
              </a:extLst>
            </p:cNvPr>
            <p:cNvPicPr>
              <a:picLocks noChangeAspect="1"/>
            </p:cNvPicPr>
            <p:nvPr/>
          </p:nvPicPr>
          <p:blipFill>
            <a:blip r:embed="rId12"/>
            <a:srcRect l="4095" t="2287" r="7452" b="1533"/>
            <a:stretch>
              <a:fillRect/>
            </a:stretch>
          </p:blipFill>
          <p:spPr>
            <a:xfrm>
              <a:off x="2802077" y="516542"/>
              <a:ext cx="4219189" cy="8966322"/>
            </a:xfrm>
            <a:custGeom>
              <a:avLst/>
              <a:gdLst/>
              <a:ahLst/>
              <a:cxnLst>
                <a:cxn ang="0">
                  <a:pos x="wd2" y="hd2"/>
                </a:cxn>
                <a:cxn ang="5400000">
                  <a:pos x="wd2" y="hd2"/>
                </a:cxn>
                <a:cxn ang="10800000">
                  <a:pos x="wd2" y="hd2"/>
                </a:cxn>
                <a:cxn ang="16200000">
                  <a:pos x="wd2" y="hd2"/>
                </a:cxn>
              </a:cxnLst>
              <a:rect l="0" t="0" r="r" b="b"/>
              <a:pathLst>
                <a:path w="21599" h="21594" extrusionOk="0">
                  <a:moveTo>
                    <a:pt x="7487" y="1"/>
                  </a:moveTo>
                  <a:cubicBezTo>
                    <a:pt x="3593" y="8"/>
                    <a:pt x="1886" y="48"/>
                    <a:pt x="1538" y="132"/>
                  </a:cubicBezTo>
                  <a:cubicBezTo>
                    <a:pt x="1082" y="242"/>
                    <a:pt x="565" y="523"/>
                    <a:pt x="352" y="775"/>
                  </a:cubicBezTo>
                  <a:cubicBezTo>
                    <a:pt x="141" y="1024"/>
                    <a:pt x="134" y="1098"/>
                    <a:pt x="69" y="3636"/>
                  </a:cubicBezTo>
                  <a:cubicBezTo>
                    <a:pt x="22" y="5507"/>
                    <a:pt x="-1" y="8259"/>
                    <a:pt x="0" y="10937"/>
                  </a:cubicBezTo>
                  <a:cubicBezTo>
                    <a:pt x="2" y="13615"/>
                    <a:pt x="26" y="16217"/>
                    <a:pt x="75" y="17789"/>
                  </a:cubicBezTo>
                  <a:cubicBezTo>
                    <a:pt x="166" y="20679"/>
                    <a:pt x="182" y="20758"/>
                    <a:pt x="691" y="21109"/>
                  </a:cubicBezTo>
                  <a:cubicBezTo>
                    <a:pt x="813" y="21193"/>
                    <a:pt x="1154" y="21325"/>
                    <a:pt x="1451" y="21404"/>
                  </a:cubicBezTo>
                  <a:cubicBezTo>
                    <a:pt x="1981" y="21544"/>
                    <a:pt x="2023" y="21548"/>
                    <a:pt x="3708" y="21577"/>
                  </a:cubicBezTo>
                  <a:cubicBezTo>
                    <a:pt x="4652" y="21593"/>
                    <a:pt x="8586" y="21599"/>
                    <a:pt x="12452" y="21590"/>
                  </a:cubicBezTo>
                  <a:cubicBezTo>
                    <a:pt x="19454" y="21575"/>
                    <a:pt x="19485" y="21574"/>
                    <a:pt x="19907" y="21474"/>
                  </a:cubicBezTo>
                  <a:cubicBezTo>
                    <a:pt x="20669" y="21292"/>
                    <a:pt x="20860" y="21201"/>
                    <a:pt x="21233" y="20841"/>
                  </a:cubicBezTo>
                  <a:lnTo>
                    <a:pt x="21599" y="20486"/>
                  </a:lnTo>
                  <a:lnTo>
                    <a:pt x="21595" y="11058"/>
                  </a:lnTo>
                  <a:cubicBezTo>
                    <a:pt x="21592" y="4263"/>
                    <a:pt x="21560" y="1518"/>
                    <a:pt x="21479" y="1226"/>
                  </a:cubicBezTo>
                  <a:cubicBezTo>
                    <a:pt x="21354" y="774"/>
                    <a:pt x="21015" y="417"/>
                    <a:pt x="20563" y="266"/>
                  </a:cubicBezTo>
                  <a:cubicBezTo>
                    <a:pt x="19831" y="21"/>
                    <a:pt x="20004" y="26"/>
                    <a:pt x="12142" y="5"/>
                  </a:cubicBezTo>
                  <a:cubicBezTo>
                    <a:pt x="10327" y="0"/>
                    <a:pt x="8785" y="-1"/>
                    <a:pt x="7487" y="1"/>
                  </a:cubicBezTo>
                  <a:close/>
                </a:path>
              </a:pathLst>
            </a:custGeom>
            <a:ln w="12700" cap="flat">
              <a:noFill/>
              <a:miter lim="400000"/>
            </a:ln>
            <a:effectLst>
              <a:outerShdw blurRad="495300" dist="234922" dir="11338442" rotWithShape="0">
                <a:srgbClr val="000000">
                  <a:alpha val="50000"/>
                </a:srgbClr>
              </a:outerShdw>
              <a:reflection stA="50000" endPos="40000" dir="5400000" sy="-100000" algn="bl" rotWithShape="0"/>
            </a:effectLst>
          </p:spPr>
        </p:pic>
      </p:grpSp>
      <p:sp>
        <p:nvSpPr>
          <p:cNvPr id="51" name="Scroll and Search">
            <a:extLst>
              <a:ext uri="{FF2B5EF4-FFF2-40B4-BE49-F238E27FC236}">
                <a16:creationId xmlns:a16="http://schemas.microsoft.com/office/drawing/2014/main" id="{2373C8E0-6A38-C743-95BB-699652580C26}"/>
              </a:ext>
            </a:extLst>
          </p:cNvPr>
          <p:cNvSpPr txBox="1"/>
          <p:nvPr/>
        </p:nvSpPr>
        <p:spPr>
          <a:xfrm>
            <a:off x="-16276471" y="2733898"/>
            <a:ext cx="11233560"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Scroll and Search</a:t>
            </a:r>
          </a:p>
        </p:txBody>
      </p:sp>
      <p:sp>
        <p:nvSpPr>
          <p:cNvPr id="52" name="Redesign UI/UX">
            <a:extLst>
              <a:ext uri="{FF2B5EF4-FFF2-40B4-BE49-F238E27FC236}">
                <a16:creationId xmlns:a16="http://schemas.microsoft.com/office/drawing/2014/main" id="{ACA366C0-6258-1249-8105-7F5B2AC4A13C}"/>
              </a:ext>
            </a:extLst>
          </p:cNvPr>
          <p:cNvSpPr txBox="1"/>
          <p:nvPr/>
        </p:nvSpPr>
        <p:spPr>
          <a:xfrm>
            <a:off x="-16209247" y="5836367"/>
            <a:ext cx="490703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Redesign UI/UX</a:t>
            </a:r>
          </a:p>
        </p:txBody>
      </p:sp>
      <p:sp>
        <p:nvSpPr>
          <p:cNvPr id="53" name="Easier to use">
            <a:extLst>
              <a:ext uri="{FF2B5EF4-FFF2-40B4-BE49-F238E27FC236}">
                <a16:creationId xmlns:a16="http://schemas.microsoft.com/office/drawing/2014/main" id="{0526E931-B56F-D549-9B5A-475A0D96B12F}"/>
              </a:ext>
            </a:extLst>
          </p:cNvPr>
          <p:cNvSpPr txBox="1"/>
          <p:nvPr/>
        </p:nvSpPr>
        <p:spPr>
          <a:xfrm>
            <a:off x="-16196297" y="7133424"/>
            <a:ext cx="4010597"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Easier to use</a:t>
            </a:r>
          </a:p>
        </p:txBody>
      </p:sp>
      <p:sp>
        <p:nvSpPr>
          <p:cNvPr id="54" name="More Information">
            <a:extLst>
              <a:ext uri="{FF2B5EF4-FFF2-40B4-BE49-F238E27FC236}">
                <a16:creationId xmlns:a16="http://schemas.microsoft.com/office/drawing/2014/main" id="{132918B6-8C03-7843-8A48-959B88437AE7}"/>
              </a:ext>
            </a:extLst>
          </p:cNvPr>
          <p:cNvSpPr txBox="1"/>
          <p:nvPr/>
        </p:nvSpPr>
        <p:spPr>
          <a:xfrm>
            <a:off x="-16196297" y="8430481"/>
            <a:ext cx="530979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More Information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ore Information"/>
          <p:cNvSpPr txBox="1"/>
          <p:nvPr/>
        </p:nvSpPr>
        <p:spPr>
          <a:xfrm>
            <a:off x="10117361" y="3030282"/>
            <a:ext cx="11606809"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More Information</a:t>
            </a:r>
          </a:p>
        </p:txBody>
      </p:sp>
      <p:sp>
        <p:nvSpPr>
          <p:cNvPr id="189" name="Data visualization"/>
          <p:cNvSpPr txBox="1"/>
          <p:nvPr/>
        </p:nvSpPr>
        <p:spPr>
          <a:xfrm>
            <a:off x="10265783" y="6101698"/>
            <a:ext cx="519015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Data visualization</a:t>
            </a:r>
          </a:p>
        </p:txBody>
      </p:sp>
      <p:pic>
        <p:nvPicPr>
          <p:cNvPr id="190" name="截圖 2019-11-19 上午2.20.52.png" descr="截圖 2019-11-19 上午2.20.52.png"/>
          <p:cNvPicPr>
            <a:picLocks noChangeAspect="1"/>
          </p:cNvPicPr>
          <p:nvPr/>
        </p:nvPicPr>
        <p:blipFill>
          <a:blip r:embed="rId3"/>
          <a:srcRect l="4471" t="1720" r="8911" b="2834"/>
          <a:stretch>
            <a:fillRect/>
          </a:stretch>
        </p:blipFill>
        <p:spPr>
          <a:xfrm>
            <a:off x="2438493" y="613886"/>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a:miter lim="400000"/>
          </a:ln>
          <a:effectLst>
            <a:reflection stA="50000" endPos="40000" dir="5400000" sy="-100000" algn="bl" rotWithShape="0"/>
          </a:effectLst>
        </p:spPr>
      </p:pic>
      <p:sp>
        <p:nvSpPr>
          <p:cNvPr id="191" name="矩形"/>
          <p:cNvSpPr/>
          <p:nvPr/>
        </p:nvSpPr>
        <p:spPr>
          <a:xfrm>
            <a:off x="2741214" y="1461394"/>
            <a:ext cx="5006834" cy="10467973"/>
          </a:xfrm>
          <a:prstGeom prst="rect">
            <a:avLst/>
          </a:prstGeom>
          <a:solidFill>
            <a:srgbClr val="FFFFFF"/>
          </a:solidFill>
          <a:ln w="12700">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sp>
        <p:nvSpPr>
          <p:cNvPr id="192" name="線條"/>
          <p:cNvSpPr/>
          <p:nvPr/>
        </p:nvSpPr>
        <p:spPr>
          <a:xfrm>
            <a:off x="2794931" y="10794955"/>
            <a:ext cx="4876411" cy="12578"/>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pic>
        <p:nvPicPr>
          <p:cNvPr id="193" name="截圖 2019-11-19 上午2.05.02.png" descr="截圖 2019-11-19 上午2.05.02.png"/>
          <p:cNvPicPr>
            <a:picLocks noChangeAspect="1"/>
          </p:cNvPicPr>
          <p:nvPr/>
        </p:nvPicPr>
        <p:blipFill>
          <a:blip r:embed="rId4"/>
          <a:srcRect/>
          <a:stretch>
            <a:fillRect/>
          </a:stretch>
        </p:blipFill>
        <p:spPr>
          <a:xfrm>
            <a:off x="3232277" y="11016769"/>
            <a:ext cx="540132" cy="830623"/>
          </a:xfrm>
          <a:prstGeom prst="rect">
            <a:avLst/>
          </a:prstGeom>
          <a:ln w="12700">
            <a:miter lim="400000"/>
          </a:ln>
        </p:spPr>
      </p:pic>
      <p:pic>
        <p:nvPicPr>
          <p:cNvPr id="194" name="截圖 2019-11-19 上午2.05.44.png" descr="截圖 2019-11-19 上午2.05.44.png"/>
          <p:cNvPicPr>
            <a:picLocks noChangeAspect="1"/>
          </p:cNvPicPr>
          <p:nvPr/>
        </p:nvPicPr>
        <p:blipFill>
          <a:blip r:embed="rId5"/>
          <a:srcRect/>
          <a:stretch>
            <a:fillRect/>
          </a:stretch>
        </p:blipFill>
        <p:spPr>
          <a:xfrm>
            <a:off x="4935429" y="11064365"/>
            <a:ext cx="588149" cy="778432"/>
          </a:xfrm>
          <a:prstGeom prst="rect">
            <a:avLst/>
          </a:prstGeom>
          <a:ln w="12700">
            <a:miter lim="400000"/>
          </a:ln>
        </p:spPr>
      </p:pic>
      <p:pic>
        <p:nvPicPr>
          <p:cNvPr id="195" name="截圖 2019-11-19 上午2.06.13.png" descr="截圖 2019-11-19 上午2.06.13.png"/>
          <p:cNvPicPr>
            <a:picLocks noChangeAspect="1"/>
          </p:cNvPicPr>
          <p:nvPr/>
        </p:nvPicPr>
        <p:blipFill>
          <a:blip r:embed="rId6"/>
          <a:srcRect/>
          <a:stretch>
            <a:fillRect/>
          </a:stretch>
        </p:blipFill>
        <p:spPr>
          <a:xfrm>
            <a:off x="6689531" y="11039155"/>
            <a:ext cx="614846" cy="793630"/>
          </a:xfrm>
          <a:prstGeom prst="rect">
            <a:avLst/>
          </a:prstGeom>
          <a:ln w="12700">
            <a:miter lim="400000"/>
          </a:ln>
        </p:spPr>
      </p:pic>
      <p:pic>
        <p:nvPicPr>
          <p:cNvPr id="196" name="截圖 2019-11-15 下午2.42.01.png" descr="截圖 2019-11-15 下午2.42.01.png"/>
          <p:cNvPicPr>
            <a:picLocks/>
          </p:cNvPicPr>
          <p:nvPr/>
        </p:nvPicPr>
        <p:blipFill>
          <a:blip r:embed="rId7"/>
          <a:srcRect t="173"/>
          <a:stretch>
            <a:fillRect/>
          </a:stretch>
        </p:blipFill>
        <p:spPr>
          <a:xfrm>
            <a:off x="2752428" y="1437142"/>
            <a:ext cx="5020939" cy="9289414"/>
          </a:xfrm>
          <a:prstGeom prst="rect">
            <a:avLst/>
          </a:prstGeom>
          <a:ln w="12700">
            <a:miter lim="400000"/>
          </a:ln>
        </p:spPr>
      </p:pic>
      <p:sp>
        <p:nvSpPr>
          <p:cNvPr id="197" name="Update data at any time"/>
          <p:cNvSpPr txBox="1"/>
          <p:nvPr/>
        </p:nvSpPr>
        <p:spPr>
          <a:xfrm>
            <a:off x="10265783" y="7439774"/>
            <a:ext cx="697917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Update data at any time</a:t>
            </a:r>
          </a:p>
        </p:txBody>
      </p:sp>
      <p:sp>
        <p:nvSpPr>
          <p:cNvPr id="18" name="House price prediction">
            <a:extLst>
              <a:ext uri="{FF2B5EF4-FFF2-40B4-BE49-F238E27FC236}">
                <a16:creationId xmlns:a16="http://schemas.microsoft.com/office/drawing/2014/main" id="{F9A448DF-DB9C-3848-873A-268D23CF8CFA}"/>
              </a:ext>
            </a:extLst>
          </p:cNvPr>
          <p:cNvSpPr txBox="1"/>
          <p:nvPr/>
        </p:nvSpPr>
        <p:spPr>
          <a:xfrm>
            <a:off x="-14945952" y="3030282"/>
            <a:ext cx="12872499"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1100"/>
            </a:lvl1pPr>
          </a:lstStyle>
          <a:p>
            <a:r>
              <a:t>House price prediction</a:t>
            </a:r>
          </a:p>
        </p:txBody>
      </p:sp>
      <p:sp>
        <p:nvSpPr>
          <p:cNvPr id="19" name="Innovative prediction architecture">
            <a:extLst>
              <a:ext uri="{FF2B5EF4-FFF2-40B4-BE49-F238E27FC236}">
                <a16:creationId xmlns:a16="http://schemas.microsoft.com/office/drawing/2014/main" id="{82523BD9-0DC9-F649-958C-7E284DDA771B}"/>
              </a:ext>
            </a:extLst>
          </p:cNvPr>
          <p:cNvSpPr txBox="1"/>
          <p:nvPr/>
        </p:nvSpPr>
        <p:spPr>
          <a:xfrm>
            <a:off x="-15117165" y="5720093"/>
            <a:ext cx="937408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Innovative prediction architecture</a:t>
            </a:r>
          </a:p>
        </p:txBody>
      </p:sp>
      <p:sp>
        <p:nvSpPr>
          <p:cNvPr id="20" name="Modular training process">
            <a:extLst>
              <a:ext uri="{FF2B5EF4-FFF2-40B4-BE49-F238E27FC236}">
                <a16:creationId xmlns:a16="http://schemas.microsoft.com/office/drawing/2014/main" id="{AB0CA41F-1625-C241-A3D4-BB7C1E0DEEDA}"/>
              </a:ext>
            </a:extLst>
          </p:cNvPr>
          <p:cNvSpPr txBox="1"/>
          <p:nvPr/>
        </p:nvSpPr>
        <p:spPr>
          <a:xfrm>
            <a:off x="-15060895" y="7017150"/>
            <a:ext cx="7108478"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rPr dirty="0"/>
              <a:t>Modular training process</a:t>
            </a:r>
          </a:p>
        </p:txBody>
      </p:sp>
      <p:grpSp>
        <p:nvGrpSpPr>
          <p:cNvPr id="21" name="群組">
            <a:extLst>
              <a:ext uri="{FF2B5EF4-FFF2-40B4-BE49-F238E27FC236}">
                <a16:creationId xmlns:a16="http://schemas.microsoft.com/office/drawing/2014/main" id="{E9C277B5-A135-6E4F-A83A-4EA89B353AEC}"/>
              </a:ext>
            </a:extLst>
          </p:cNvPr>
          <p:cNvGrpSpPr/>
          <p:nvPr/>
        </p:nvGrpSpPr>
        <p:grpSpPr>
          <a:xfrm>
            <a:off x="-22879476" y="318920"/>
            <a:ext cx="5569359" cy="11826525"/>
            <a:chOff x="-11" y="-45"/>
            <a:chExt cx="5569358" cy="11826523"/>
          </a:xfrm>
        </p:grpSpPr>
        <p:pic>
          <p:nvPicPr>
            <p:cNvPr id="22" name="截圖 2019-11-19 上午2.20.52.png" descr="截圖 2019-11-19 上午2.20.52.png">
              <a:extLst>
                <a:ext uri="{FF2B5EF4-FFF2-40B4-BE49-F238E27FC236}">
                  <a16:creationId xmlns:a16="http://schemas.microsoft.com/office/drawing/2014/main" id="{732A0D65-104C-2744-8566-F89AA2FE3E26}"/>
                </a:ext>
              </a:extLst>
            </p:cNvPr>
            <p:cNvPicPr>
              <a:picLocks noChangeAspect="1"/>
            </p:cNvPicPr>
            <p:nvPr/>
          </p:nvPicPr>
          <p:blipFill>
            <a:blip r:embed="rId3"/>
            <a:srcRect l="4471" t="1720" r="8911" b="2834"/>
            <a:stretch>
              <a:fillRect/>
            </a:stretch>
          </p:blipFill>
          <p:spPr>
            <a:xfrm>
              <a:off x="-12" y="-46"/>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cap="flat">
              <a:noFill/>
              <a:miter lim="400000"/>
            </a:ln>
            <a:effectLst>
              <a:reflection stA="50000" endPos="40000" dir="5400000" sy="-100000" algn="bl" rotWithShape="0"/>
            </a:effectLst>
          </p:spPr>
        </p:pic>
        <p:sp>
          <p:nvSpPr>
            <p:cNvPr id="23" name="矩形">
              <a:extLst>
                <a:ext uri="{FF2B5EF4-FFF2-40B4-BE49-F238E27FC236}">
                  <a16:creationId xmlns:a16="http://schemas.microsoft.com/office/drawing/2014/main" id="{452F857C-1BC3-7A40-9E85-5E7D117368BF}"/>
                </a:ext>
              </a:extLst>
            </p:cNvPr>
            <p:cNvSpPr/>
            <p:nvPr/>
          </p:nvSpPr>
          <p:spPr>
            <a:xfrm>
              <a:off x="302709" y="847462"/>
              <a:ext cx="5006834" cy="10467973"/>
            </a:xfrm>
            <a:prstGeom prst="rect">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24" name="線條">
              <a:extLst>
                <a:ext uri="{FF2B5EF4-FFF2-40B4-BE49-F238E27FC236}">
                  <a16:creationId xmlns:a16="http://schemas.microsoft.com/office/drawing/2014/main" id="{D015A711-4088-7645-B571-DEEBD66298BB}"/>
                </a:ext>
              </a:extLst>
            </p:cNvPr>
            <p:cNvSpPr/>
            <p:nvPr/>
          </p:nvSpPr>
          <p:spPr>
            <a:xfrm>
              <a:off x="356426" y="10181023"/>
              <a:ext cx="4876411" cy="12578"/>
            </a:xfrm>
            <a:prstGeom prst="line">
              <a:avLst/>
            </a:prstGeom>
            <a:noFill/>
            <a:ln w="25400" cap="flat">
              <a:solidFill>
                <a:srgbClr val="000000"/>
              </a:solidFill>
              <a:prstDash val="solid"/>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pic>
          <p:nvPicPr>
            <p:cNvPr id="25" name="截圖 2019-11-15 下午2.45.17.png" descr="截圖 2019-11-15 下午2.45.17.png">
              <a:extLst>
                <a:ext uri="{FF2B5EF4-FFF2-40B4-BE49-F238E27FC236}">
                  <a16:creationId xmlns:a16="http://schemas.microsoft.com/office/drawing/2014/main" id="{5284C156-CF90-E349-B306-2DBBD34DF7C8}"/>
                </a:ext>
              </a:extLst>
            </p:cNvPr>
            <p:cNvPicPr>
              <a:picLocks/>
            </p:cNvPicPr>
            <p:nvPr/>
          </p:nvPicPr>
          <p:blipFill>
            <a:blip r:embed="rId8"/>
            <a:srcRect l="7159" t="861" b="12461"/>
            <a:stretch>
              <a:fillRect/>
            </a:stretch>
          </p:blipFill>
          <p:spPr>
            <a:xfrm>
              <a:off x="370423" y="2814737"/>
              <a:ext cx="4929314" cy="4263376"/>
            </a:xfrm>
            <a:prstGeom prst="rect">
              <a:avLst/>
            </a:prstGeom>
            <a:ln w="12700" cap="flat">
              <a:noFill/>
              <a:miter lim="400000"/>
            </a:ln>
            <a:effectLst/>
          </p:spPr>
        </p:pic>
        <p:sp>
          <p:nvSpPr>
            <p:cNvPr id="26" name="房價預測">
              <a:extLst>
                <a:ext uri="{FF2B5EF4-FFF2-40B4-BE49-F238E27FC236}">
                  <a16:creationId xmlns:a16="http://schemas.microsoft.com/office/drawing/2014/main" id="{49F82DD0-2B97-AA4A-AA51-E6C67047172A}"/>
                </a:ext>
              </a:extLst>
            </p:cNvPr>
            <p:cNvSpPr txBox="1"/>
            <p:nvPr/>
          </p:nvSpPr>
          <p:spPr>
            <a:xfrm>
              <a:off x="660538" y="688739"/>
              <a:ext cx="4248260" cy="12136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300">
                  <a:solidFill>
                    <a:srgbClr val="FF9300"/>
                  </a:solidFill>
                  <a:latin typeface="Helvetica Neue"/>
                  <a:ea typeface="Helvetica Neue"/>
                  <a:cs typeface="Helvetica Neue"/>
                  <a:sym typeface="Helvetica Neue"/>
                </a:defRPr>
              </a:lvl1pPr>
            </a:lstStyle>
            <a:p>
              <a:r>
                <a:t>房價預測</a:t>
              </a:r>
            </a:p>
          </p:txBody>
        </p:sp>
        <p:grpSp>
          <p:nvGrpSpPr>
            <p:cNvPr id="27" name="群組">
              <a:extLst>
                <a:ext uri="{FF2B5EF4-FFF2-40B4-BE49-F238E27FC236}">
                  <a16:creationId xmlns:a16="http://schemas.microsoft.com/office/drawing/2014/main" id="{431026DF-D719-944F-AE00-79867104B4F4}"/>
                </a:ext>
              </a:extLst>
            </p:cNvPr>
            <p:cNvGrpSpPr/>
            <p:nvPr/>
          </p:nvGrpSpPr>
          <p:grpSpPr>
            <a:xfrm>
              <a:off x="182946" y="7593946"/>
              <a:ext cx="4998617" cy="2065715"/>
              <a:chOff x="0" y="0"/>
              <a:chExt cx="4998616" cy="2065714"/>
            </a:xfrm>
          </p:grpSpPr>
          <p:sp>
            <p:nvSpPr>
              <p:cNvPr id="31" name="去年同季">
                <a:extLst>
                  <a:ext uri="{FF2B5EF4-FFF2-40B4-BE49-F238E27FC236}">
                    <a16:creationId xmlns:a16="http://schemas.microsoft.com/office/drawing/2014/main" id="{71E091AB-9A27-1D4E-9433-B4AC5871EA6A}"/>
                  </a:ext>
                </a:extLst>
              </p:cNvPr>
              <p:cNvSpPr txBox="1"/>
              <p:nvPr/>
            </p:nvSpPr>
            <p:spPr>
              <a:xfrm>
                <a:off x="0" y="0"/>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100">
                    <a:solidFill>
                      <a:srgbClr val="929292"/>
                    </a:solidFill>
                    <a:latin typeface="Helvetica Neue"/>
                    <a:ea typeface="Helvetica Neue"/>
                    <a:cs typeface="Helvetica Neue"/>
                    <a:sym typeface="Helvetica Neue"/>
                  </a:defRPr>
                </a:lvl1pPr>
              </a:lstStyle>
              <a:p>
                <a:r>
                  <a:t>去年同季</a:t>
                </a:r>
              </a:p>
            </p:txBody>
          </p:sp>
          <p:sp>
            <p:nvSpPr>
              <p:cNvPr id="32" name="圓角矩形">
                <a:extLst>
                  <a:ext uri="{FF2B5EF4-FFF2-40B4-BE49-F238E27FC236}">
                    <a16:creationId xmlns:a16="http://schemas.microsoft.com/office/drawing/2014/main" id="{6C95FCEF-24CE-644C-9E65-FF30B853307F}"/>
                  </a:ext>
                </a:extLst>
              </p:cNvPr>
              <p:cNvSpPr/>
              <p:nvPr/>
            </p:nvSpPr>
            <p:spPr>
              <a:xfrm>
                <a:off x="1569504" y="144383"/>
                <a:ext cx="3429113" cy="676739"/>
              </a:xfrm>
              <a:prstGeom prst="roundRect">
                <a:avLst>
                  <a:gd name="adj" fmla="val 50000"/>
                </a:avLst>
              </a:prstGeom>
              <a:solidFill>
                <a:srgbClr val="00A2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3" name="箭頭">
                <a:extLst>
                  <a:ext uri="{FF2B5EF4-FFF2-40B4-BE49-F238E27FC236}">
                    <a16:creationId xmlns:a16="http://schemas.microsoft.com/office/drawing/2014/main" id="{957676E3-A632-8D4A-ABFE-2ABAAFDFB62B}"/>
                  </a:ext>
                </a:extLst>
              </p:cNvPr>
              <p:cNvSpPr/>
              <p:nvPr/>
            </p:nvSpPr>
            <p:spPr>
              <a:xfrm rot="16196614">
                <a:off x="1722703" y="244832"/>
                <a:ext cx="451436" cy="419870"/>
              </a:xfrm>
              <a:custGeom>
                <a:avLst/>
                <a:gdLst/>
                <a:ahLst/>
                <a:cxnLst>
                  <a:cxn ang="0">
                    <a:pos x="wd2" y="hd2"/>
                  </a:cxn>
                  <a:cxn ang="5400000">
                    <a:pos x="wd2" y="hd2"/>
                  </a:cxn>
                  <a:cxn ang="10800000">
                    <a:pos x="wd2" y="hd2"/>
                  </a:cxn>
                  <a:cxn ang="16200000">
                    <a:pos x="wd2" y="hd2"/>
                  </a:cxn>
                </a:cxnLst>
                <a:rect l="0" t="0" r="r" b="b"/>
                <a:pathLst>
                  <a:path w="21600" h="21600" extrusionOk="0">
                    <a:moveTo>
                      <a:pt x="10357" y="13499"/>
                    </a:moveTo>
                    <a:lnTo>
                      <a:pt x="10357" y="21600"/>
                    </a:lnTo>
                    <a:lnTo>
                      <a:pt x="0" y="10800"/>
                    </a:lnTo>
                    <a:lnTo>
                      <a:pt x="10357" y="0"/>
                    </a:lnTo>
                    <a:lnTo>
                      <a:pt x="10357" y="8101"/>
                    </a:lnTo>
                    <a:lnTo>
                      <a:pt x="21600" y="8101"/>
                    </a:lnTo>
                    <a:lnTo>
                      <a:pt x="21600" y="13499"/>
                    </a:lnTo>
                    <a:close/>
                  </a:path>
                </a:pathLst>
              </a:cu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4" name="0.25%">
                <a:extLst>
                  <a:ext uri="{FF2B5EF4-FFF2-40B4-BE49-F238E27FC236}">
                    <a16:creationId xmlns:a16="http://schemas.microsoft.com/office/drawing/2014/main" id="{F175B629-87E9-A14E-9383-CBF537DAC370}"/>
                  </a:ext>
                </a:extLst>
              </p:cNvPr>
              <p:cNvSpPr txBox="1"/>
              <p:nvPr/>
            </p:nvSpPr>
            <p:spPr>
              <a:xfrm>
                <a:off x="3479920" y="132983"/>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700" b="1">
                    <a:solidFill>
                      <a:srgbClr val="FFFFFF"/>
                    </a:solidFill>
                    <a:latin typeface="Helvetica Neue"/>
                    <a:ea typeface="Helvetica Neue"/>
                    <a:cs typeface="Helvetica Neue"/>
                    <a:sym typeface="Helvetica Neue"/>
                  </a:defRPr>
                </a:lvl1pPr>
              </a:lstStyle>
              <a:p>
                <a:r>
                  <a:t>0.25%</a:t>
                </a:r>
              </a:p>
            </p:txBody>
          </p:sp>
          <p:sp>
            <p:nvSpPr>
              <p:cNvPr id="35" name="未來漲幅">
                <a:extLst>
                  <a:ext uri="{FF2B5EF4-FFF2-40B4-BE49-F238E27FC236}">
                    <a16:creationId xmlns:a16="http://schemas.microsoft.com/office/drawing/2014/main" id="{8CFD988F-1033-7943-B9E5-4A6F134E8AA4}"/>
                  </a:ext>
                </a:extLst>
              </p:cNvPr>
              <p:cNvSpPr txBox="1"/>
              <p:nvPr/>
            </p:nvSpPr>
            <p:spPr>
              <a:xfrm>
                <a:off x="33286" y="1281843"/>
                <a:ext cx="1713534" cy="738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solidFill>
                      <a:srgbClr val="929292"/>
                    </a:solidFill>
                    <a:latin typeface="Helvetica Neue"/>
                    <a:ea typeface="Helvetica Neue"/>
                    <a:cs typeface="Helvetica Neue"/>
                    <a:sym typeface="Helvetica Neue"/>
                  </a:defRPr>
                </a:lvl1pPr>
              </a:lstStyle>
              <a:p>
                <a:r>
                  <a:t>未來漲幅</a:t>
                </a:r>
              </a:p>
            </p:txBody>
          </p:sp>
          <p:sp>
            <p:nvSpPr>
              <p:cNvPr id="36" name="圓角矩形">
                <a:extLst>
                  <a:ext uri="{FF2B5EF4-FFF2-40B4-BE49-F238E27FC236}">
                    <a16:creationId xmlns:a16="http://schemas.microsoft.com/office/drawing/2014/main" id="{66E67990-551A-104E-94E0-05405DEA85E4}"/>
                  </a:ext>
                </a:extLst>
              </p:cNvPr>
              <p:cNvSpPr/>
              <p:nvPr/>
            </p:nvSpPr>
            <p:spPr>
              <a:xfrm>
                <a:off x="1569504" y="1366174"/>
                <a:ext cx="3429113" cy="676739"/>
              </a:xfrm>
              <a:prstGeom prst="roundRect">
                <a:avLst>
                  <a:gd name="adj" fmla="val 50000"/>
                </a:avLst>
              </a:prstGeom>
              <a:solidFill>
                <a:srgbClr val="EFA7B8"/>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7" name="箭頭">
                <a:extLst>
                  <a:ext uri="{FF2B5EF4-FFF2-40B4-BE49-F238E27FC236}">
                    <a16:creationId xmlns:a16="http://schemas.microsoft.com/office/drawing/2014/main" id="{FB1B09E8-9DEB-0A43-A1BF-E41379D125F3}"/>
                  </a:ext>
                </a:extLst>
              </p:cNvPr>
              <p:cNvSpPr/>
              <p:nvPr/>
            </p:nvSpPr>
            <p:spPr>
              <a:xfrm rot="16196614">
                <a:off x="1785290" y="1495026"/>
                <a:ext cx="418982" cy="418983"/>
              </a:xfrm>
              <a:prstGeom prst="rightArrow">
                <a:avLst>
                  <a:gd name="adj1" fmla="val 24991"/>
                  <a:gd name="adj2" fmla="val 51551"/>
                </a:avLst>
              </a:prstGeom>
              <a:solidFill>
                <a:srgbClr val="FFFFFF"/>
              </a:solidFill>
              <a:ln w="12700" cap="flat">
                <a:noFill/>
                <a:miter lim="400000"/>
              </a:ln>
              <a:effectLst/>
            </p:spPr>
            <p:txBody>
              <a:bodyPr wrap="square" lIns="0" tIns="0" rIns="0" bIns="0" numCol="1" anchor="ctr">
                <a:noAutofit/>
              </a:bodyPr>
              <a:lstStyle/>
              <a:p>
                <a:pPr>
                  <a:defRPr sz="3200">
                    <a:solidFill>
                      <a:srgbClr val="FFFFFF"/>
                    </a:solidFill>
                    <a:latin typeface="Helvetica Neue Medium"/>
                    <a:ea typeface="Helvetica Neue Medium"/>
                    <a:cs typeface="Helvetica Neue Medium"/>
                    <a:sym typeface="Helvetica Neue Medium"/>
                  </a:defRPr>
                </a:pPr>
                <a:endParaRPr/>
              </a:p>
            </p:txBody>
          </p:sp>
          <p:sp>
            <p:nvSpPr>
              <p:cNvPr id="38" name="0.35%">
                <a:extLst>
                  <a:ext uri="{FF2B5EF4-FFF2-40B4-BE49-F238E27FC236}">
                    <a16:creationId xmlns:a16="http://schemas.microsoft.com/office/drawing/2014/main" id="{767D8CEB-003E-EF4C-97DC-EC8FA98233B1}"/>
                  </a:ext>
                </a:extLst>
              </p:cNvPr>
              <p:cNvSpPr txBox="1"/>
              <p:nvPr/>
            </p:nvSpPr>
            <p:spPr>
              <a:xfrm>
                <a:off x="3479920" y="1366174"/>
                <a:ext cx="1479861" cy="699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800" b="1">
                    <a:solidFill>
                      <a:srgbClr val="FFFFFF"/>
                    </a:solidFill>
                    <a:latin typeface="Helvetica Neue"/>
                    <a:ea typeface="Helvetica Neue"/>
                    <a:cs typeface="Helvetica Neue"/>
                    <a:sym typeface="Helvetica Neue"/>
                  </a:defRPr>
                </a:lvl1pPr>
              </a:lstStyle>
              <a:p>
                <a:r>
                  <a:t>0.35%</a:t>
                </a:r>
              </a:p>
            </p:txBody>
          </p:sp>
        </p:grpSp>
        <p:pic>
          <p:nvPicPr>
            <p:cNvPr id="28" name="截圖 2019-11-19 上午2.05.02.png" descr="截圖 2019-11-19 上午2.05.02.png">
              <a:extLst>
                <a:ext uri="{FF2B5EF4-FFF2-40B4-BE49-F238E27FC236}">
                  <a16:creationId xmlns:a16="http://schemas.microsoft.com/office/drawing/2014/main" id="{E77CB51F-C714-A449-ADA9-125EAB1EB176}"/>
                </a:ext>
              </a:extLst>
            </p:cNvPr>
            <p:cNvPicPr>
              <a:picLocks noChangeAspect="1"/>
            </p:cNvPicPr>
            <p:nvPr/>
          </p:nvPicPr>
          <p:blipFill>
            <a:blip r:embed="rId4"/>
            <a:srcRect/>
            <a:stretch>
              <a:fillRect/>
            </a:stretch>
          </p:blipFill>
          <p:spPr>
            <a:xfrm>
              <a:off x="793772" y="10402837"/>
              <a:ext cx="540132" cy="830623"/>
            </a:xfrm>
            <a:prstGeom prst="rect">
              <a:avLst/>
            </a:prstGeom>
            <a:ln w="12700" cap="flat">
              <a:noFill/>
              <a:miter lim="400000"/>
            </a:ln>
            <a:effectLst/>
          </p:spPr>
        </p:pic>
        <p:pic>
          <p:nvPicPr>
            <p:cNvPr id="29" name="截圖 2019-11-19 上午2.05.44.png" descr="截圖 2019-11-19 上午2.05.44.png">
              <a:extLst>
                <a:ext uri="{FF2B5EF4-FFF2-40B4-BE49-F238E27FC236}">
                  <a16:creationId xmlns:a16="http://schemas.microsoft.com/office/drawing/2014/main" id="{D7AE1B79-5D46-6240-8AEF-6874AEEC9BFF}"/>
                </a:ext>
              </a:extLst>
            </p:cNvPr>
            <p:cNvPicPr>
              <a:picLocks noChangeAspect="1"/>
            </p:cNvPicPr>
            <p:nvPr/>
          </p:nvPicPr>
          <p:blipFill>
            <a:blip r:embed="rId9"/>
            <a:srcRect/>
            <a:stretch>
              <a:fillRect/>
            </a:stretch>
          </p:blipFill>
          <p:spPr>
            <a:xfrm>
              <a:off x="2496924" y="10450433"/>
              <a:ext cx="588149" cy="778432"/>
            </a:xfrm>
            <a:prstGeom prst="rect">
              <a:avLst/>
            </a:prstGeom>
            <a:ln w="12700" cap="flat">
              <a:noFill/>
              <a:miter lim="400000"/>
            </a:ln>
            <a:effectLst/>
          </p:spPr>
        </p:pic>
        <p:pic>
          <p:nvPicPr>
            <p:cNvPr id="30" name="截圖 2019-11-19 上午2.06.13.png" descr="截圖 2019-11-19 上午2.06.13.png">
              <a:extLst>
                <a:ext uri="{FF2B5EF4-FFF2-40B4-BE49-F238E27FC236}">
                  <a16:creationId xmlns:a16="http://schemas.microsoft.com/office/drawing/2014/main" id="{C950D198-D19A-FB4C-8657-6BF708DE31DF}"/>
                </a:ext>
              </a:extLst>
            </p:cNvPr>
            <p:cNvPicPr>
              <a:picLocks noChangeAspect="1"/>
            </p:cNvPicPr>
            <p:nvPr/>
          </p:nvPicPr>
          <p:blipFill>
            <a:blip r:embed="rId10"/>
            <a:srcRect/>
            <a:stretch>
              <a:fillRect/>
            </a:stretch>
          </p:blipFill>
          <p:spPr>
            <a:xfrm>
              <a:off x="4251026" y="10425223"/>
              <a:ext cx="614846" cy="793630"/>
            </a:xfrm>
            <a:prstGeom prst="rect">
              <a:avLst/>
            </a:prstGeom>
            <a:ln w="12700" cap="flat">
              <a:noFill/>
              <a:miter lim="400000"/>
            </a:ln>
            <a:effectLst/>
          </p:spPr>
        </p:pic>
      </p:grpSp>
      <p:pic>
        <p:nvPicPr>
          <p:cNvPr id="39" name="截圖 2019-11-19 上午2.29.13.png" descr="截圖 2019-11-19 上午2.29.13.png">
            <a:extLst>
              <a:ext uri="{FF2B5EF4-FFF2-40B4-BE49-F238E27FC236}">
                <a16:creationId xmlns:a16="http://schemas.microsoft.com/office/drawing/2014/main" id="{421FC040-E37E-E642-9848-0CA9CA56BBCE}"/>
              </a:ext>
            </a:extLst>
          </p:cNvPr>
          <p:cNvPicPr>
            <a:picLocks noChangeAspect="1"/>
          </p:cNvPicPr>
          <p:nvPr/>
        </p:nvPicPr>
        <p:blipFill>
          <a:blip r:embed="rId11">
            <a:alphaModFix amt="40053"/>
          </a:blip>
          <a:stretch>
            <a:fillRect/>
          </a:stretch>
        </p:blipFill>
        <p:spPr>
          <a:xfrm>
            <a:off x="7002176" y="18679886"/>
            <a:ext cx="10244214" cy="13716001"/>
          </a:xfrm>
          <a:prstGeom prst="rect">
            <a:avLst/>
          </a:prstGeom>
          <a:ln w="12700">
            <a:miter lim="400000"/>
          </a:ln>
        </p:spPr>
      </p:pic>
      <p:sp>
        <p:nvSpPr>
          <p:cNvPr id="40" name="How does House $ do it?">
            <a:extLst>
              <a:ext uri="{FF2B5EF4-FFF2-40B4-BE49-F238E27FC236}">
                <a16:creationId xmlns:a16="http://schemas.microsoft.com/office/drawing/2014/main" id="{D778A0FA-28C7-3945-AB4A-D40D7E8F7AB5}"/>
              </a:ext>
            </a:extLst>
          </p:cNvPr>
          <p:cNvSpPr txBox="1"/>
          <p:nvPr/>
        </p:nvSpPr>
        <p:spPr>
          <a:xfrm>
            <a:off x="3683551" y="24547286"/>
            <a:ext cx="16881464" cy="1981201"/>
          </a:xfrm>
          <a:prstGeom prst="rect">
            <a:avLst/>
          </a:prstGeom>
          <a:ln w="12700">
            <a:miter lim="400000"/>
          </a:ln>
          <a:effectLst>
            <a:outerShdw dist="11697" dir="11338442"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How does House $ do it?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截圖 2019-11-19 上午2.29.13.png" descr="截圖 2019-11-19 上午2.29.13.png"/>
          <p:cNvPicPr>
            <a:picLocks noChangeAspect="1"/>
          </p:cNvPicPr>
          <p:nvPr/>
        </p:nvPicPr>
        <p:blipFill>
          <a:blip r:embed="rId3">
            <a:alphaModFix amt="40053"/>
          </a:blip>
          <a:stretch>
            <a:fillRect/>
          </a:stretch>
        </p:blipFill>
        <p:spPr>
          <a:xfrm>
            <a:off x="7069893" y="0"/>
            <a:ext cx="10244214" cy="13716001"/>
          </a:xfrm>
          <a:prstGeom prst="rect">
            <a:avLst/>
          </a:prstGeom>
          <a:ln w="12700">
            <a:miter lim="400000"/>
          </a:ln>
        </p:spPr>
      </p:pic>
      <p:sp>
        <p:nvSpPr>
          <p:cNvPr id="206" name="How does House $ do it?"/>
          <p:cNvSpPr txBox="1"/>
          <p:nvPr/>
        </p:nvSpPr>
        <p:spPr>
          <a:xfrm>
            <a:off x="3751268" y="5867400"/>
            <a:ext cx="16881464" cy="1981201"/>
          </a:xfrm>
          <a:prstGeom prst="rect">
            <a:avLst/>
          </a:prstGeom>
          <a:ln w="12700">
            <a:miter lim="400000"/>
          </a:ln>
          <a:effectLst>
            <a:outerShdw dist="11697" dir="11338442"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How does House $ do it?</a:t>
            </a:r>
          </a:p>
        </p:txBody>
      </p:sp>
      <p:sp>
        <p:nvSpPr>
          <p:cNvPr id="10" name="More Information">
            <a:extLst>
              <a:ext uri="{FF2B5EF4-FFF2-40B4-BE49-F238E27FC236}">
                <a16:creationId xmlns:a16="http://schemas.microsoft.com/office/drawing/2014/main" id="{2CAA8625-3B68-7A4C-A547-CA13F263149A}"/>
              </a:ext>
            </a:extLst>
          </p:cNvPr>
          <p:cNvSpPr txBox="1"/>
          <p:nvPr/>
        </p:nvSpPr>
        <p:spPr>
          <a:xfrm>
            <a:off x="9413887" y="-15277529"/>
            <a:ext cx="11606809" cy="198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More Information</a:t>
            </a:r>
          </a:p>
        </p:txBody>
      </p:sp>
      <p:sp>
        <p:nvSpPr>
          <p:cNvPr id="11" name="Data visualization">
            <a:extLst>
              <a:ext uri="{FF2B5EF4-FFF2-40B4-BE49-F238E27FC236}">
                <a16:creationId xmlns:a16="http://schemas.microsoft.com/office/drawing/2014/main" id="{7444D4A1-A2E2-414E-A04C-0C89235B675B}"/>
              </a:ext>
            </a:extLst>
          </p:cNvPr>
          <p:cNvSpPr txBox="1"/>
          <p:nvPr/>
        </p:nvSpPr>
        <p:spPr>
          <a:xfrm>
            <a:off x="9562309" y="-12206113"/>
            <a:ext cx="5190159"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Data visualization</a:t>
            </a:r>
          </a:p>
        </p:txBody>
      </p:sp>
      <p:pic>
        <p:nvPicPr>
          <p:cNvPr id="12" name="截圖 2019-11-19 上午2.20.52.png" descr="截圖 2019-11-19 上午2.20.52.png">
            <a:extLst>
              <a:ext uri="{FF2B5EF4-FFF2-40B4-BE49-F238E27FC236}">
                <a16:creationId xmlns:a16="http://schemas.microsoft.com/office/drawing/2014/main" id="{0F5ABAE0-EDD2-FB48-95CE-AE57C474F366}"/>
              </a:ext>
            </a:extLst>
          </p:cNvPr>
          <p:cNvPicPr>
            <a:picLocks noChangeAspect="1"/>
          </p:cNvPicPr>
          <p:nvPr/>
        </p:nvPicPr>
        <p:blipFill>
          <a:blip r:embed="rId4"/>
          <a:srcRect l="4471" t="1720" r="8911" b="2834"/>
          <a:stretch>
            <a:fillRect/>
          </a:stretch>
        </p:blipFill>
        <p:spPr>
          <a:xfrm>
            <a:off x="1735019" y="-17693925"/>
            <a:ext cx="5569359" cy="11826525"/>
          </a:xfrm>
          <a:custGeom>
            <a:avLst/>
            <a:gdLst/>
            <a:ahLst/>
            <a:cxnLst>
              <a:cxn ang="0">
                <a:pos x="wd2" y="hd2"/>
              </a:cxn>
              <a:cxn ang="5400000">
                <a:pos x="wd2" y="hd2"/>
              </a:cxn>
              <a:cxn ang="10800000">
                <a:pos x="wd2" y="hd2"/>
              </a:cxn>
              <a:cxn ang="16200000">
                <a:pos x="wd2" y="hd2"/>
              </a:cxn>
            </a:cxnLst>
            <a:rect l="0" t="0" r="r" b="b"/>
            <a:pathLst>
              <a:path w="21548" h="21595" extrusionOk="0">
                <a:moveTo>
                  <a:pt x="12278" y="3"/>
                </a:moveTo>
                <a:cubicBezTo>
                  <a:pt x="8321" y="-5"/>
                  <a:pt x="4344" y="7"/>
                  <a:pt x="3440" y="29"/>
                </a:cubicBezTo>
                <a:cubicBezTo>
                  <a:pt x="1902" y="67"/>
                  <a:pt x="1767" y="76"/>
                  <a:pt x="1384" y="182"/>
                </a:cubicBezTo>
                <a:cubicBezTo>
                  <a:pt x="891" y="318"/>
                  <a:pt x="568" y="509"/>
                  <a:pt x="312" y="814"/>
                </a:cubicBezTo>
                <a:cubicBezTo>
                  <a:pt x="129" y="1032"/>
                  <a:pt x="118" y="1145"/>
                  <a:pt x="41" y="3667"/>
                </a:cubicBezTo>
                <a:cubicBezTo>
                  <a:pt x="-52" y="6737"/>
                  <a:pt x="26" y="19363"/>
                  <a:pt x="143" y="20149"/>
                </a:cubicBezTo>
                <a:cubicBezTo>
                  <a:pt x="228" y="20720"/>
                  <a:pt x="375" y="20949"/>
                  <a:pt x="809" y="21191"/>
                </a:cubicBezTo>
                <a:cubicBezTo>
                  <a:pt x="1099" y="21353"/>
                  <a:pt x="1793" y="21520"/>
                  <a:pt x="2325" y="21557"/>
                </a:cubicBezTo>
                <a:cubicBezTo>
                  <a:pt x="2549" y="21572"/>
                  <a:pt x="6477" y="21587"/>
                  <a:pt x="11054" y="21590"/>
                </a:cubicBezTo>
                <a:lnTo>
                  <a:pt x="19377" y="21595"/>
                </a:lnTo>
                <a:lnTo>
                  <a:pt x="19836" y="21494"/>
                </a:lnTo>
                <a:cubicBezTo>
                  <a:pt x="20507" y="21347"/>
                  <a:pt x="20916" y="21157"/>
                  <a:pt x="21252" y="20836"/>
                </a:cubicBezTo>
                <a:lnTo>
                  <a:pt x="21548" y="20550"/>
                </a:lnTo>
                <a:lnTo>
                  <a:pt x="21548" y="10860"/>
                </a:lnTo>
                <a:cubicBezTo>
                  <a:pt x="21548" y="1838"/>
                  <a:pt x="21538" y="1153"/>
                  <a:pt x="21394" y="935"/>
                </a:cubicBezTo>
                <a:cubicBezTo>
                  <a:pt x="21123" y="522"/>
                  <a:pt x="20786" y="322"/>
                  <a:pt x="20089" y="160"/>
                </a:cubicBezTo>
                <a:lnTo>
                  <a:pt x="19472" y="16"/>
                </a:lnTo>
                <a:lnTo>
                  <a:pt x="12278" y="3"/>
                </a:lnTo>
                <a:close/>
              </a:path>
            </a:pathLst>
          </a:custGeom>
          <a:ln w="12700">
            <a:miter lim="400000"/>
          </a:ln>
          <a:effectLst>
            <a:reflection stA="50000" endPos="40000" dir="5400000" sy="-100000" algn="bl" rotWithShape="0"/>
          </a:effectLst>
        </p:spPr>
      </p:pic>
      <p:sp>
        <p:nvSpPr>
          <p:cNvPr id="13" name="矩形">
            <a:extLst>
              <a:ext uri="{FF2B5EF4-FFF2-40B4-BE49-F238E27FC236}">
                <a16:creationId xmlns:a16="http://schemas.microsoft.com/office/drawing/2014/main" id="{AAB06DE3-814E-3946-B094-26EFA6FAC0F6}"/>
              </a:ext>
            </a:extLst>
          </p:cNvPr>
          <p:cNvSpPr/>
          <p:nvPr/>
        </p:nvSpPr>
        <p:spPr>
          <a:xfrm>
            <a:off x="2037740" y="-16846417"/>
            <a:ext cx="5006834" cy="10467973"/>
          </a:xfrm>
          <a:prstGeom prst="rect">
            <a:avLst/>
          </a:prstGeom>
          <a:solidFill>
            <a:srgbClr val="FFFFFF"/>
          </a:solidFill>
          <a:ln w="12700">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sp>
        <p:nvSpPr>
          <p:cNvPr id="14" name="線條">
            <a:extLst>
              <a:ext uri="{FF2B5EF4-FFF2-40B4-BE49-F238E27FC236}">
                <a16:creationId xmlns:a16="http://schemas.microsoft.com/office/drawing/2014/main" id="{44247D9C-CBCD-C54A-B444-768A7482BC08}"/>
              </a:ext>
            </a:extLst>
          </p:cNvPr>
          <p:cNvSpPr/>
          <p:nvPr/>
        </p:nvSpPr>
        <p:spPr>
          <a:xfrm>
            <a:off x="2091457" y="-7512856"/>
            <a:ext cx="4876411" cy="12578"/>
          </a:xfrm>
          <a:prstGeom prst="line">
            <a:avLst/>
          </a:prstGeom>
          <a:ln w="25400">
            <a:solidFill>
              <a:srgbClr val="000000"/>
            </a:solidFill>
            <a:miter lim="400000"/>
          </a:ln>
        </p:spPr>
        <p:txBody>
          <a:bodyPr lIns="0" tIns="0" rIns="0" bIns="0" anchor="ctr"/>
          <a:lstStyle/>
          <a:p>
            <a:pPr>
              <a:defRPr sz="3200">
                <a:solidFill>
                  <a:srgbClr val="FFFFFF"/>
                </a:solidFill>
                <a:latin typeface="Helvetica Neue Medium"/>
                <a:ea typeface="Helvetica Neue Medium"/>
                <a:cs typeface="Helvetica Neue Medium"/>
                <a:sym typeface="Helvetica Neue Medium"/>
              </a:defRPr>
            </a:pPr>
            <a:endParaRPr/>
          </a:p>
        </p:txBody>
      </p:sp>
      <p:pic>
        <p:nvPicPr>
          <p:cNvPr id="15" name="截圖 2019-11-19 上午2.05.02.png" descr="截圖 2019-11-19 上午2.05.02.png">
            <a:extLst>
              <a:ext uri="{FF2B5EF4-FFF2-40B4-BE49-F238E27FC236}">
                <a16:creationId xmlns:a16="http://schemas.microsoft.com/office/drawing/2014/main" id="{742175A2-F927-224C-9D84-CF395210E99B}"/>
              </a:ext>
            </a:extLst>
          </p:cNvPr>
          <p:cNvPicPr>
            <a:picLocks noChangeAspect="1"/>
          </p:cNvPicPr>
          <p:nvPr/>
        </p:nvPicPr>
        <p:blipFill>
          <a:blip r:embed="rId5"/>
          <a:srcRect/>
          <a:stretch>
            <a:fillRect/>
          </a:stretch>
        </p:blipFill>
        <p:spPr>
          <a:xfrm>
            <a:off x="2528803" y="-7291042"/>
            <a:ext cx="540132" cy="830623"/>
          </a:xfrm>
          <a:prstGeom prst="rect">
            <a:avLst/>
          </a:prstGeom>
          <a:ln w="12700">
            <a:miter lim="400000"/>
          </a:ln>
        </p:spPr>
      </p:pic>
      <p:pic>
        <p:nvPicPr>
          <p:cNvPr id="16" name="截圖 2019-11-19 上午2.05.44.png" descr="截圖 2019-11-19 上午2.05.44.png">
            <a:extLst>
              <a:ext uri="{FF2B5EF4-FFF2-40B4-BE49-F238E27FC236}">
                <a16:creationId xmlns:a16="http://schemas.microsoft.com/office/drawing/2014/main" id="{8C123747-DF67-CB4B-9B97-79898B2163E6}"/>
              </a:ext>
            </a:extLst>
          </p:cNvPr>
          <p:cNvPicPr>
            <a:picLocks noChangeAspect="1"/>
          </p:cNvPicPr>
          <p:nvPr/>
        </p:nvPicPr>
        <p:blipFill>
          <a:blip r:embed="rId6"/>
          <a:srcRect/>
          <a:stretch>
            <a:fillRect/>
          </a:stretch>
        </p:blipFill>
        <p:spPr>
          <a:xfrm>
            <a:off x="4231955" y="-7243446"/>
            <a:ext cx="588149" cy="778432"/>
          </a:xfrm>
          <a:prstGeom prst="rect">
            <a:avLst/>
          </a:prstGeom>
          <a:ln w="12700">
            <a:miter lim="400000"/>
          </a:ln>
        </p:spPr>
      </p:pic>
      <p:pic>
        <p:nvPicPr>
          <p:cNvPr id="17" name="截圖 2019-11-19 上午2.06.13.png" descr="截圖 2019-11-19 上午2.06.13.png">
            <a:extLst>
              <a:ext uri="{FF2B5EF4-FFF2-40B4-BE49-F238E27FC236}">
                <a16:creationId xmlns:a16="http://schemas.microsoft.com/office/drawing/2014/main" id="{A86F0EE4-960C-F542-8D8A-180494FD6A21}"/>
              </a:ext>
            </a:extLst>
          </p:cNvPr>
          <p:cNvPicPr>
            <a:picLocks noChangeAspect="1"/>
          </p:cNvPicPr>
          <p:nvPr/>
        </p:nvPicPr>
        <p:blipFill>
          <a:blip r:embed="rId7"/>
          <a:srcRect/>
          <a:stretch>
            <a:fillRect/>
          </a:stretch>
        </p:blipFill>
        <p:spPr>
          <a:xfrm>
            <a:off x="5986057" y="-7268656"/>
            <a:ext cx="614846" cy="793630"/>
          </a:xfrm>
          <a:prstGeom prst="rect">
            <a:avLst/>
          </a:prstGeom>
          <a:ln w="12700">
            <a:miter lim="400000"/>
          </a:ln>
        </p:spPr>
      </p:pic>
      <p:pic>
        <p:nvPicPr>
          <p:cNvPr id="18" name="截圖 2019-11-15 下午2.42.01.png" descr="截圖 2019-11-15 下午2.42.01.png">
            <a:extLst>
              <a:ext uri="{FF2B5EF4-FFF2-40B4-BE49-F238E27FC236}">
                <a16:creationId xmlns:a16="http://schemas.microsoft.com/office/drawing/2014/main" id="{4E71EAAB-EC3F-1D4E-8221-896EA838DDDB}"/>
              </a:ext>
            </a:extLst>
          </p:cNvPr>
          <p:cNvPicPr>
            <a:picLocks/>
          </p:cNvPicPr>
          <p:nvPr/>
        </p:nvPicPr>
        <p:blipFill>
          <a:blip r:embed="rId8"/>
          <a:srcRect t="173"/>
          <a:stretch>
            <a:fillRect/>
          </a:stretch>
        </p:blipFill>
        <p:spPr>
          <a:xfrm>
            <a:off x="2048954" y="-16870669"/>
            <a:ext cx="5020939" cy="9289414"/>
          </a:xfrm>
          <a:prstGeom prst="rect">
            <a:avLst/>
          </a:prstGeom>
          <a:ln w="12700">
            <a:miter lim="400000"/>
          </a:ln>
        </p:spPr>
      </p:pic>
      <p:sp>
        <p:nvSpPr>
          <p:cNvPr id="19" name="Update data at any time">
            <a:extLst>
              <a:ext uri="{FF2B5EF4-FFF2-40B4-BE49-F238E27FC236}">
                <a16:creationId xmlns:a16="http://schemas.microsoft.com/office/drawing/2014/main" id="{7AD78F99-A3BA-154E-9129-F675D2B3B6D0}"/>
              </a:ext>
            </a:extLst>
          </p:cNvPr>
          <p:cNvSpPr txBox="1"/>
          <p:nvPr/>
        </p:nvSpPr>
        <p:spPr>
          <a:xfrm>
            <a:off x="9562309" y="-10868037"/>
            <a:ext cx="697917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98487" indent="-598487" algn="l">
              <a:spcBef>
                <a:spcPts val="5300"/>
              </a:spcBef>
              <a:buClr>
                <a:srgbClr val="535353"/>
              </a:buClr>
              <a:buSzPct val="82000"/>
              <a:buChar char="•"/>
              <a:defRPr sz="5200"/>
            </a:lvl1pPr>
          </a:lstStyle>
          <a:p>
            <a:r>
              <a:t>Update data at any time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House price open data"/>
          <p:cNvSpPr/>
          <p:nvPr/>
        </p:nvSpPr>
        <p:spPr>
          <a:xfrm>
            <a:off x="6213859" y="5261442"/>
            <a:ext cx="11956282" cy="1485487"/>
          </a:xfrm>
          <a:prstGeom prst="rect">
            <a:avLst/>
          </a:prstGeom>
          <a:solidFill>
            <a:srgbClr val="8087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rPr dirty="0"/>
              <a:t>House price </a:t>
            </a:r>
            <a:r>
              <a:rPr lang="en-US" dirty="0"/>
              <a:t>history</a:t>
            </a:r>
            <a:r>
              <a:rPr dirty="0"/>
              <a:t> data</a:t>
            </a:r>
          </a:p>
        </p:txBody>
      </p:sp>
      <p:sp>
        <p:nvSpPr>
          <p:cNvPr id="209" name="DNN"/>
          <p:cNvSpPr/>
          <p:nvPr/>
        </p:nvSpPr>
        <p:spPr>
          <a:xfrm>
            <a:off x="6271813" y="7261814"/>
            <a:ext cx="11840374" cy="1170181"/>
          </a:xfrm>
          <a:prstGeom prst="rect">
            <a:avLst/>
          </a:prstGeom>
          <a:solidFill>
            <a:srgbClr val="8087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DNN</a:t>
            </a:r>
          </a:p>
        </p:txBody>
      </p:sp>
      <p:sp>
        <p:nvSpPr>
          <p:cNvPr id="210" name="Forecasted house price"/>
          <p:cNvSpPr/>
          <p:nvPr/>
        </p:nvSpPr>
        <p:spPr>
          <a:xfrm>
            <a:off x="6271813" y="8946880"/>
            <a:ext cx="11840374" cy="1170181"/>
          </a:xfrm>
          <a:prstGeom prst="rect">
            <a:avLst/>
          </a:prstGeom>
          <a:solidFill>
            <a:srgbClr val="8087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FFFFFF"/>
                </a:solidFill>
              </a:defRPr>
            </a:lvl1pPr>
          </a:lstStyle>
          <a:p>
            <a:r>
              <a:t>Forecasted house price</a:t>
            </a:r>
          </a:p>
        </p:txBody>
      </p:sp>
      <p:sp>
        <p:nvSpPr>
          <p:cNvPr id="211" name="線條"/>
          <p:cNvSpPr/>
          <p:nvPr/>
        </p:nvSpPr>
        <p:spPr>
          <a:xfrm>
            <a:off x="12191999" y="8486199"/>
            <a:ext cx="1" cy="406477"/>
          </a:xfrm>
          <a:prstGeom prst="line">
            <a:avLst/>
          </a:prstGeom>
          <a:ln w="25400">
            <a:solidFill>
              <a:srgbClr val="5A5F5E"/>
            </a:solidFill>
            <a:miter lim="400000"/>
            <a:tailEnd type="triangle"/>
          </a:ln>
        </p:spPr>
        <p:txBody>
          <a:bodyPr lIns="50800" tIns="50800" rIns="50800" bIns="50800" anchor="ctr"/>
          <a:lstStyle/>
          <a:p>
            <a:endParaRPr/>
          </a:p>
        </p:txBody>
      </p:sp>
      <p:sp>
        <p:nvSpPr>
          <p:cNvPr id="212" name="線條"/>
          <p:cNvSpPr/>
          <p:nvPr/>
        </p:nvSpPr>
        <p:spPr>
          <a:xfrm>
            <a:off x="12177831" y="6801133"/>
            <a:ext cx="1" cy="406477"/>
          </a:xfrm>
          <a:prstGeom prst="line">
            <a:avLst/>
          </a:prstGeom>
          <a:ln w="25400">
            <a:solidFill>
              <a:srgbClr val="5A5F5E"/>
            </a:solidFill>
            <a:miter lim="400000"/>
            <a:tailEnd type="triangle"/>
          </a:ln>
        </p:spPr>
        <p:txBody>
          <a:bodyPr lIns="50800" tIns="50800" rIns="50800" bIns="50800" anchor="ctr"/>
          <a:lstStyle/>
          <a:p>
            <a:endParaRPr/>
          </a:p>
        </p:txBody>
      </p:sp>
      <p:sp>
        <p:nvSpPr>
          <p:cNvPr id="213" name="History data regression analysis"/>
          <p:cNvSpPr txBox="1"/>
          <p:nvPr/>
        </p:nvSpPr>
        <p:spPr>
          <a:xfrm>
            <a:off x="2047123" y="825141"/>
            <a:ext cx="20318091" cy="1981201"/>
          </a:xfrm>
          <a:prstGeom prst="rect">
            <a:avLst/>
          </a:prstGeom>
          <a:ln w="12700">
            <a:miter lim="400000"/>
          </a:ln>
          <a:effectLst>
            <a:outerShdw dist="11697" dir="11338442"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0"/>
            </a:lvl1pPr>
          </a:lstStyle>
          <a:p>
            <a:r>
              <a:t>History data regression analysis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房地產廣告相對於房價指數有領先變動現象"/>
          <p:cNvSpPr txBox="1"/>
          <p:nvPr/>
        </p:nvSpPr>
        <p:spPr>
          <a:xfrm>
            <a:off x="2482850" y="1617868"/>
            <a:ext cx="19418301" cy="152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vl1pPr>
          </a:lstStyle>
          <a:p>
            <a:r>
              <a:t>房地產廣告相對於房價指數有領先變動現象</a:t>
            </a:r>
          </a:p>
        </p:txBody>
      </p:sp>
      <p:graphicFrame>
        <p:nvGraphicFramePr>
          <p:cNvPr id="240" name="2D 堆疊柱狀圖"/>
          <p:cNvGraphicFramePr/>
          <p:nvPr>
            <p:extLst>
              <p:ext uri="{D42A27DB-BD31-4B8C-83A1-F6EECF244321}">
                <p14:modId xmlns:p14="http://schemas.microsoft.com/office/powerpoint/2010/main" val="2892600473"/>
              </p:ext>
            </p:extLst>
          </p:nvPr>
        </p:nvGraphicFramePr>
        <p:xfrm>
          <a:off x="1366083" y="4518003"/>
          <a:ext cx="6847589" cy="62156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1" name="2D 堆疊柱狀圖"/>
          <p:cNvGraphicFramePr/>
          <p:nvPr/>
        </p:nvGraphicFramePr>
        <p:xfrm>
          <a:off x="8781547" y="4412087"/>
          <a:ext cx="6820906" cy="64274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2" name="2D 堆疊柱狀圖"/>
          <p:cNvGraphicFramePr/>
          <p:nvPr/>
        </p:nvGraphicFramePr>
        <p:xfrm>
          <a:off x="16043129" y="4601600"/>
          <a:ext cx="7177988" cy="6260303"/>
        </p:xfrm>
        <a:graphic>
          <a:graphicData uri="http://schemas.openxmlformats.org/drawingml/2006/chart">
            <c:chart xmlns:c="http://schemas.openxmlformats.org/drawingml/2006/chart" xmlns:r="http://schemas.openxmlformats.org/officeDocument/2006/relationships" r:id="rId5"/>
          </a:graphicData>
        </a:graphic>
      </p:graphicFrame>
      <p:sp>
        <p:nvSpPr>
          <p:cNvPr id="243" name="商業周刊"/>
          <p:cNvSpPr txBox="1"/>
          <p:nvPr/>
        </p:nvSpPr>
        <p:spPr>
          <a:xfrm>
            <a:off x="3462727" y="11107532"/>
            <a:ext cx="2654301"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商業周刊</a:t>
            </a:r>
          </a:p>
        </p:txBody>
      </p:sp>
      <p:sp>
        <p:nvSpPr>
          <p:cNvPr id="244" name="今周刊"/>
          <p:cNvSpPr txBox="1"/>
          <p:nvPr/>
        </p:nvSpPr>
        <p:spPr>
          <a:xfrm>
            <a:off x="11778208" y="11107532"/>
            <a:ext cx="2019301"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今周刊</a:t>
            </a:r>
          </a:p>
        </p:txBody>
      </p:sp>
      <p:sp>
        <p:nvSpPr>
          <p:cNvPr id="245" name="天下雜誌（較不明顯）"/>
          <p:cNvSpPr txBox="1"/>
          <p:nvPr/>
        </p:nvSpPr>
        <p:spPr>
          <a:xfrm>
            <a:off x="17059430" y="11107532"/>
            <a:ext cx="6464301"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天下雜誌（較不明顯）</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203</TotalTime>
  <Words>1180</Words>
  <Application>Microsoft Macintosh PowerPoint</Application>
  <PresentationFormat>自訂</PresentationFormat>
  <Paragraphs>135</Paragraphs>
  <Slides>15</Slides>
  <Notes>15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15</vt:i4>
      </vt:variant>
    </vt:vector>
  </HeadingPairs>
  <TitlesOfParts>
    <vt:vector size="21" baseType="lpstr">
      <vt:lpstr>Gill Sans</vt:lpstr>
      <vt:lpstr>Gill Sans Light</vt:lpstr>
      <vt:lpstr>Helvetica Neue</vt:lpstr>
      <vt:lpstr>Helvetica Neue Light</vt:lpstr>
      <vt:lpstr>Helvetica Neue Medium</vt:lpstr>
      <vt:lpstr>Showroom</vt:lpstr>
      <vt:lpstr>Ciel</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Feature</vt:lpstr>
      <vt:lpstr>Feature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Ciel</dc:title>
  <cp:lastModifiedBy>施泓丞 (107502582)</cp:lastModifiedBy>
  <cp:revision>8</cp:revision>
  <dcterms:modified xsi:type="dcterms:W3CDTF">2019-11-20T17:51:25Z</dcterms:modified>
</cp:coreProperties>
</file>